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27"/>
  </p:notesMasterIdLst>
  <p:sldIdLst>
    <p:sldId id="257" r:id="rId2"/>
    <p:sldId id="260" r:id="rId3"/>
    <p:sldId id="261" r:id="rId4"/>
    <p:sldId id="262" r:id="rId5"/>
    <p:sldId id="288" r:id="rId6"/>
    <p:sldId id="266" r:id="rId7"/>
    <p:sldId id="265" r:id="rId8"/>
    <p:sldId id="264" r:id="rId9"/>
    <p:sldId id="293" r:id="rId10"/>
    <p:sldId id="276" r:id="rId11"/>
    <p:sldId id="277" r:id="rId12"/>
    <p:sldId id="297" r:id="rId13"/>
    <p:sldId id="295" r:id="rId14"/>
    <p:sldId id="294" r:id="rId15"/>
    <p:sldId id="268" r:id="rId16"/>
    <p:sldId id="272" r:id="rId17"/>
    <p:sldId id="300" r:id="rId18"/>
    <p:sldId id="273" r:id="rId19"/>
    <p:sldId id="289" r:id="rId20"/>
    <p:sldId id="269" r:id="rId21"/>
    <p:sldId id="284" r:id="rId22"/>
    <p:sldId id="301" r:id="rId23"/>
    <p:sldId id="274" r:id="rId24"/>
    <p:sldId id="298" r:id="rId25"/>
    <p:sldId id="29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BE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54" autoAdjust="0"/>
    <p:restoredTop sz="94660"/>
  </p:normalViewPr>
  <p:slideViewPr>
    <p:cSldViewPr snapToGrid="0">
      <p:cViewPr varScale="1">
        <p:scale>
          <a:sx n="106" d="100"/>
          <a:sy n="106" d="100"/>
        </p:scale>
        <p:origin x="208" y="40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60AE9-456E-4082-8EBA-AA671D01DEBC}" type="datetimeFigureOut">
              <a:rPr lang="sv-SE" smtClean="0"/>
              <a:t>2018-10-18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07131-5AD8-4C84-B262-D6379306AF65}" type="slidenum">
              <a:rPr lang="sv-SE" smtClean="0"/>
              <a:t>‹#›</a:t>
            </a:fld>
            <a:endParaRPr lang="sv-SE"/>
          </a:p>
        </p:txBody>
      </p:sp>
    </p:spTree>
    <p:extLst>
      <p:ext uri="{BB962C8B-B14F-4D97-AF65-F5344CB8AC3E}">
        <p14:creationId xmlns:p14="http://schemas.microsoft.com/office/powerpoint/2010/main" val="344085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arrenden.se/"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RO - Rubrikbild">
    <p:bg>
      <p:bgPr>
        <a:solidFill>
          <a:srgbClr val="96BE0E"/>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rgbClr val="96BE0E"/>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404000"/>
            <a:ext cx="9966960" cy="2442208"/>
          </a:xfrm>
        </p:spPr>
        <p:txBody>
          <a:bodyPr anchor="b">
            <a:normAutofit/>
          </a:bodyPr>
          <a:lstStyle>
            <a:lvl1pPr algn="ctr">
              <a:lnSpc>
                <a:spcPct val="85000"/>
              </a:lnSpc>
              <a:defRPr sz="7200" b="1" cap="all" baseline="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1709530" y="3906000"/>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om du vill redigera mall för underrubrikformat</a:t>
            </a:r>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sv-SE"/>
              <a:t>Advokaten Agneta Gustafsson  seminarium 2018-10-22 </a:t>
            </a:r>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Bildobjekt 9">
            <a:hlinkClick r:id="rId2" tooltip="Klicka för att komma till www.arrenden.se"/>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9513" y="363265"/>
            <a:ext cx="1868805" cy="100298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RO - 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71ECE7B-8474-9644-B247-50354800EB2F}" type="datetime1">
              <a:rPr lang="sv-SE" smtClean="0"/>
              <a:t>2018-10-18</a:t>
            </a:fld>
            <a:endParaRPr lang="en-US" dirty="0"/>
          </a:p>
        </p:txBody>
      </p:sp>
      <p:sp>
        <p:nvSpPr>
          <p:cNvPr id="5" name="Footer Placeholder 4"/>
          <p:cNvSpPr>
            <a:spLocks noGrp="1"/>
          </p:cNvSpPr>
          <p:nvPr>
            <p:ph type="ftr" sz="quarter" idx="11"/>
          </p:nvPr>
        </p:nvSpPr>
        <p:spPr/>
        <p:txBody>
          <a:bodyPr/>
          <a:lstStyle/>
          <a:p>
            <a:r>
              <a:rPr lang="sv-SE"/>
              <a:t>Advokaten Agneta Gustafsson  seminarium 2018-10-22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BARO - 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5D6F910-1DC7-AB47-A395-E465A015E694}" type="datetime1">
              <a:rPr lang="sv-SE" smtClean="0"/>
              <a:t>2018-10-18</a:t>
            </a:fld>
            <a:endParaRPr lang="en-US" dirty="0"/>
          </a:p>
        </p:txBody>
      </p:sp>
      <p:sp>
        <p:nvSpPr>
          <p:cNvPr id="5" name="Footer Placeholder 4"/>
          <p:cNvSpPr>
            <a:spLocks noGrp="1"/>
          </p:cNvSpPr>
          <p:nvPr>
            <p:ph type="ftr" sz="quarter" idx="11"/>
          </p:nvPr>
        </p:nvSpPr>
        <p:spPr/>
        <p:txBody>
          <a:bodyPr/>
          <a:lstStyle/>
          <a:p>
            <a:r>
              <a:rPr lang="sv-SE"/>
              <a:t>Advokaten Agneta Gustafsson  seminarium 2018-10-22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RO - Rubrik och innehåll">
    <p:bg>
      <p:bgPr>
        <a:solidFill>
          <a:srgbClr val="96BE0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sv-SE"/>
              <a:t>Klicka här för att ändra format</a:t>
            </a:r>
            <a:endParaRPr lang="en-US" dirty="0"/>
          </a:p>
        </p:txBody>
      </p:sp>
      <p:sp>
        <p:nvSpPr>
          <p:cNvPr id="3" name="Content Placeholder 2"/>
          <p:cNvSpPr>
            <a:spLocks noGrp="1"/>
          </p:cNvSpPr>
          <p:nvPr>
            <p:ph idx="1"/>
          </p:nvPr>
        </p:nvSpPr>
        <p:spPr/>
        <p:txBody>
          <a:bodyPr/>
          <a:lstStyle>
            <a:lvl1pPr>
              <a:buClr>
                <a:srgbClr val="96BE0E"/>
              </a:buClr>
              <a:defRPr>
                <a:solidFill>
                  <a:schemeClr val="tx1"/>
                </a:solidFill>
              </a:defRPr>
            </a:lvl1pPr>
            <a:lvl2pPr>
              <a:buClr>
                <a:srgbClr val="96BE0E"/>
              </a:buClr>
              <a:defRPr>
                <a:solidFill>
                  <a:schemeClr val="tx1"/>
                </a:solidFill>
              </a:defRPr>
            </a:lvl2pPr>
            <a:lvl3pPr>
              <a:buClr>
                <a:srgbClr val="96BE0E"/>
              </a:buClr>
              <a:defRPr>
                <a:solidFill>
                  <a:schemeClr val="tx1"/>
                </a:solidFill>
              </a:defRPr>
            </a:lvl3pPr>
            <a:lvl4pPr>
              <a:buClr>
                <a:srgbClr val="96BE0E"/>
              </a:buClr>
              <a:defRPr>
                <a:solidFill>
                  <a:schemeClr val="tx1"/>
                </a:solidFill>
              </a:defRPr>
            </a:lvl4pPr>
            <a:lvl5pPr>
              <a:buClr>
                <a:srgbClr val="96BE0E"/>
              </a:buClr>
              <a:defRPr>
                <a:solidFill>
                  <a:schemeClr val="tx1"/>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6CE0527E-D798-454B-B7A5-67A2D802BF6A}" type="datetime1">
              <a:rPr lang="sv-SE" smtClean="0"/>
              <a:t>2018-10-18</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sv-SE"/>
              <a:t>Advokaten Agneta Gustafsson  seminarium 2018-10-22 </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dirty="0" err="1"/>
              <a:t>Bild</a:t>
            </a:r>
            <a:r>
              <a:rPr lang="en-US" dirty="0"/>
              <a:t> </a:t>
            </a:r>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ARO - 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06424" y="1404000"/>
            <a:ext cx="9966960" cy="2696400"/>
          </a:xfrm>
        </p:spPr>
        <p:txBody>
          <a:bodyPr anchor="b">
            <a:noAutofit/>
          </a:bodyPr>
          <a:lstStyle>
            <a:lvl1pPr algn="ctr">
              <a:lnSpc>
                <a:spcPct val="85000"/>
              </a:lnSpc>
              <a:defRPr sz="7200" b="0" cap="all" baseline="0"/>
            </a:lvl1pPr>
          </a:lstStyle>
          <a:p>
            <a:r>
              <a:rPr lang="sv-SE"/>
              <a:t>Klicka här för att ändra format</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06D7BC3-34C8-5541-88E2-D6FBA39FB9E0}" type="datetime1">
              <a:rPr lang="sv-SE" smtClean="0"/>
              <a:t>2018-10-18</a:t>
            </a:fld>
            <a:endParaRPr lang="en-US" dirty="0"/>
          </a:p>
        </p:txBody>
      </p:sp>
      <p:sp>
        <p:nvSpPr>
          <p:cNvPr id="5" name="Footer Placeholder 4"/>
          <p:cNvSpPr>
            <a:spLocks noGrp="1"/>
          </p:cNvSpPr>
          <p:nvPr>
            <p:ph type="ftr" sz="quarter" idx="11"/>
          </p:nvPr>
        </p:nvSpPr>
        <p:spPr/>
        <p:txBody>
          <a:bodyPr/>
          <a:lstStyle/>
          <a:p>
            <a:r>
              <a:rPr lang="sv-SE"/>
              <a:t>Advokaten Agneta Gustafsson  seminarium 2018-10-22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rgbClr val="96BE0E"/>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BARO - 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43000" y="2842351"/>
            <a:ext cx="4754880" cy="323840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67612" y="2842352"/>
            <a:ext cx="4754880" cy="323840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20F79683-6044-9145-8D9C-7147C932447B}" type="datetime1">
              <a:rPr lang="sv-SE" smtClean="0"/>
              <a:t>2018-10-18</a:t>
            </a:fld>
            <a:endParaRPr lang="en-US" dirty="0"/>
          </a:p>
        </p:txBody>
      </p:sp>
      <p:sp>
        <p:nvSpPr>
          <p:cNvPr id="6" name="Footer Placeholder 5"/>
          <p:cNvSpPr>
            <a:spLocks noGrp="1"/>
          </p:cNvSpPr>
          <p:nvPr>
            <p:ph type="ftr" sz="quarter" idx="11"/>
          </p:nvPr>
        </p:nvSpPr>
        <p:spPr/>
        <p:txBody>
          <a:bodyPr/>
          <a:lstStyle/>
          <a:p>
            <a:r>
              <a:rPr lang="sv-SE"/>
              <a:t>Advokaten Agneta Gustafsson  seminarium 2018-10-22 </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BARO - 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format</a:t>
            </a:r>
            <a:endParaRPr lang="en-US" dirty="0"/>
          </a:p>
        </p:txBody>
      </p:sp>
      <p:sp>
        <p:nvSpPr>
          <p:cNvPr id="3" name="Text Placeholder 2"/>
          <p:cNvSpPr>
            <a:spLocks noGrp="1"/>
          </p:cNvSpPr>
          <p:nvPr>
            <p:ph type="body" idx="1"/>
          </p:nvPr>
        </p:nvSpPr>
        <p:spPr>
          <a:xfrm>
            <a:off x="1143000" y="2878242"/>
            <a:ext cx="4754880" cy="682706"/>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143000" y="3558469"/>
            <a:ext cx="4754880" cy="2546293"/>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69173" y="2875763"/>
            <a:ext cx="4754880" cy="682706"/>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269173" y="3558470"/>
            <a:ext cx="4754880" cy="2544132"/>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C819C7D-54CE-1147-A860-83ED116B4138}" type="datetime1">
              <a:rPr lang="sv-SE" smtClean="0"/>
              <a:t>2018-10-18</a:t>
            </a:fld>
            <a:endParaRPr lang="en-US" dirty="0"/>
          </a:p>
        </p:txBody>
      </p:sp>
      <p:sp>
        <p:nvSpPr>
          <p:cNvPr id="8" name="Footer Placeholder 7"/>
          <p:cNvSpPr>
            <a:spLocks noGrp="1"/>
          </p:cNvSpPr>
          <p:nvPr>
            <p:ph type="ftr" sz="quarter" idx="11"/>
          </p:nvPr>
        </p:nvSpPr>
        <p:spPr/>
        <p:txBody>
          <a:bodyPr/>
          <a:lstStyle/>
          <a:p>
            <a:r>
              <a:rPr lang="sv-SE"/>
              <a:t>Advokaten Agneta Gustafsson  seminarium 2018-10-22 </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O - 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1C1424E9-A872-074B-B12F-322BBCAFC07E}" type="datetime1">
              <a:rPr lang="sv-SE" smtClean="0"/>
              <a:t>2018-10-18</a:t>
            </a:fld>
            <a:endParaRPr lang="en-US" dirty="0"/>
          </a:p>
        </p:txBody>
      </p:sp>
      <p:sp>
        <p:nvSpPr>
          <p:cNvPr id="4" name="Footer Placeholder 3"/>
          <p:cNvSpPr>
            <a:spLocks noGrp="1"/>
          </p:cNvSpPr>
          <p:nvPr>
            <p:ph type="ftr" sz="quarter" idx="11"/>
          </p:nvPr>
        </p:nvSpPr>
        <p:spPr/>
        <p:txBody>
          <a:bodyPr/>
          <a:lstStyle/>
          <a:p>
            <a:r>
              <a:rPr lang="sv-SE"/>
              <a:t>Advokaten Agneta Gustafsson  seminarium 2018-10-22 </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ARO - 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FDB12-F2F8-4742-A1C4-25176AE2526C}" type="datetime1">
              <a:rPr lang="sv-SE" smtClean="0"/>
              <a:t>2018-10-18</a:t>
            </a:fld>
            <a:endParaRPr lang="en-US" dirty="0"/>
          </a:p>
        </p:txBody>
      </p:sp>
      <p:sp>
        <p:nvSpPr>
          <p:cNvPr id="3" name="Footer Placeholder 2"/>
          <p:cNvSpPr>
            <a:spLocks noGrp="1"/>
          </p:cNvSpPr>
          <p:nvPr>
            <p:ph type="ftr" sz="quarter" idx="11"/>
          </p:nvPr>
        </p:nvSpPr>
        <p:spPr/>
        <p:txBody>
          <a:bodyPr/>
          <a:lstStyle/>
          <a:p>
            <a:r>
              <a:rPr lang="sv-SE"/>
              <a:t>Advokaten Agneta Gustafsson  seminarium 2018-10-22 </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RO - 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404000"/>
            <a:ext cx="3931920" cy="1737360"/>
          </a:xfrm>
        </p:spPr>
        <p:txBody>
          <a:bodyPr anchor="b">
            <a:noAutofit/>
          </a:bodyPr>
          <a:lstStyle>
            <a:lvl1pPr>
              <a:lnSpc>
                <a:spcPct val="90000"/>
              </a:lnSpc>
              <a:defRPr sz="4000" b="0"/>
            </a:lvl1pPr>
          </a:lstStyle>
          <a:p>
            <a:r>
              <a:rPr lang="sv-SE"/>
              <a:t>Klicka här för att ändra format</a:t>
            </a:r>
            <a:endParaRPr lang="en-US" dirty="0"/>
          </a:p>
        </p:txBody>
      </p:sp>
      <p:sp>
        <p:nvSpPr>
          <p:cNvPr id="3" name="Content Placeholder 2"/>
          <p:cNvSpPr>
            <a:spLocks noGrp="1"/>
          </p:cNvSpPr>
          <p:nvPr>
            <p:ph idx="1"/>
          </p:nvPr>
        </p:nvSpPr>
        <p:spPr>
          <a:xfrm>
            <a:off x="5852159" y="1404000"/>
            <a:ext cx="5212080" cy="43567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3000" y="3141360"/>
            <a:ext cx="3931920" cy="271080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1063FE47-2366-E946-9BA9-1BA9544FF7B7}" type="datetime1">
              <a:rPr lang="sv-SE" smtClean="0"/>
              <a:t>2018-10-18</a:t>
            </a:fld>
            <a:endParaRPr lang="en-US" dirty="0"/>
          </a:p>
        </p:txBody>
      </p:sp>
      <p:sp>
        <p:nvSpPr>
          <p:cNvPr id="6" name="Footer Placeholder 5"/>
          <p:cNvSpPr>
            <a:spLocks noGrp="1"/>
          </p:cNvSpPr>
          <p:nvPr>
            <p:ph type="ftr" sz="quarter" idx="11"/>
          </p:nvPr>
        </p:nvSpPr>
        <p:spPr/>
        <p:txBody>
          <a:bodyPr/>
          <a:lstStyle/>
          <a:p>
            <a:r>
              <a:rPr lang="sv-SE"/>
              <a:t>Advokaten Agneta Gustafsson  seminarium 2018-10-22 </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RO - 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1404000"/>
            <a:ext cx="3931920" cy="1737360"/>
          </a:xfrm>
        </p:spPr>
        <p:txBody>
          <a:bodyPr anchor="b">
            <a:noAutofit/>
          </a:bodyPr>
          <a:lstStyle>
            <a:lvl1pPr>
              <a:lnSpc>
                <a:spcPct val="90000"/>
              </a:lnSpc>
              <a:defRPr sz="40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5413248" y="1404000"/>
            <a:ext cx="6099048" cy="43110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3000" y="3141360"/>
            <a:ext cx="3931920" cy="257364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E9C5A445-EFC2-434C-BD28-E13DCF2012A5}" type="datetime1">
              <a:rPr lang="sv-SE" smtClean="0"/>
              <a:t>2018-10-18</a:t>
            </a:fld>
            <a:endParaRPr lang="en-US" dirty="0"/>
          </a:p>
        </p:txBody>
      </p:sp>
      <p:sp>
        <p:nvSpPr>
          <p:cNvPr id="6" name="Footer Placeholder 5"/>
          <p:cNvSpPr>
            <a:spLocks noGrp="1"/>
          </p:cNvSpPr>
          <p:nvPr>
            <p:ph type="ftr" sz="quarter" idx="11"/>
          </p:nvPr>
        </p:nvSpPr>
        <p:spPr/>
        <p:txBody>
          <a:bodyPr/>
          <a:lstStyle/>
          <a:p>
            <a:r>
              <a:rPr lang="sv-SE"/>
              <a:t>Advokaten Agneta Gustafsson  seminarium 2018-10-22 </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arrenden.se/"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1402816"/>
            <a:ext cx="9875520" cy="1356360"/>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1143000" y="2875402"/>
            <a:ext cx="9872871" cy="3220597"/>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E2EF401A-1377-BC41-AF33-F248D6AC57EC}" type="datetime1">
              <a:rPr lang="sv-SE" smtClean="0"/>
              <a:t>2018-10-18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r>
              <a:rPr lang="sv-SE"/>
              <a:t>Advokaten Agneta Gustafsson  seminarium 2018-10-22 </a:t>
            </a:r>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r>
              <a:rPr lang="en-US" dirty="0" err="1"/>
              <a:t>Bild</a:t>
            </a:r>
            <a:r>
              <a:rPr lang="en-US" dirty="0"/>
              <a:t> </a:t>
            </a:r>
            <a:fld id="{4FAB73BC-B049-4115-A692-8D63A059BFB8}" type="slidenum">
              <a:rPr lang="en-US" smtClean="0"/>
              <a:pPr/>
              <a:t>‹#›</a:t>
            </a:fld>
            <a:endParaRPr lang="en-US" dirty="0"/>
          </a:p>
        </p:txBody>
      </p:sp>
      <p:pic>
        <p:nvPicPr>
          <p:cNvPr id="9" name="Bildobjekt 8">
            <a:hlinkClick r:id="rId13" tooltip="Klicka för att komma till www.arrenden.se"/>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59513" y="363265"/>
            <a:ext cx="1868805" cy="1002983"/>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rgbClr val="96BE0E"/>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rgbClr val="96BE0E"/>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rgbClr val="96BE0E"/>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rgbClr val="96BE0E"/>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rgbClr val="96BE0E"/>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rrenden.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Bostadsarrende</a:t>
            </a:r>
            <a:br>
              <a:rPr lang="sv-SE" dirty="0"/>
            </a:br>
            <a:r>
              <a:rPr lang="sv-SE" sz="5400" dirty="0">
                <a:latin typeface="+mn-lt"/>
              </a:rPr>
              <a:t>2018-10-22</a:t>
            </a:r>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Tree>
    <p:extLst>
      <p:ext uri="{BB962C8B-B14F-4D97-AF65-F5344CB8AC3E}">
        <p14:creationId xmlns:p14="http://schemas.microsoft.com/office/powerpoint/2010/main" val="3792651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4600" y="664404"/>
            <a:ext cx="9875520" cy="814291"/>
          </a:xfrm>
        </p:spPr>
        <p:txBody>
          <a:bodyPr>
            <a:normAutofit fontScale="90000"/>
          </a:bodyPr>
          <a:lstStyle/>
          <a:p>
            <a:r>
              <a:rPr lang="sv-SE" dirty="0"/>
              <a:t>Överlåtelse av arrenderätten, 10 kap 7 § JB</a:t>
            </a:r>
          </a:p>
        </p:txBody>
      </p:sp>
      <p:sp>
        <p:nvSpPr>
          <p:cNvPr id="3" name="Platshållare för innehåll 2"/>
          <p:cNvSpPr>
            <a:spLocks noGrp="1"/>
          </p:cNvSpPr>
          <p:nvPr>
            <p:ph idx="1"/>
          </p:nvPr>
        </p:nvSpPr>
        <p:spPr>
          <a:xfrm>
            <a:off x="1162872" y="1345685"/>
            <a:ext cx="9872875" cy="4196862"/>
          </a:xfrm>
        </p:spPr>
        <p:txBody>
          <a:bodyPr>
            <a:noAutofit/>
          </a:bodyPr>
          <a:lstStyle/>
          <a:p>
            <a:pPr marL="45720" indent="0">
              <a:buNone/>
            </a:pPr>
            <a:endParaRPr lang="sv-SE" dirty="0"/>
          </a:p>
          <a:p>
            <a:pPr>
              <a:buFont typeface="Wingdings" pitchFamily="2" charset="2"/>
              <a:buChar char="Ø"/>
            </a:pPr>
            <a:r>
              <a:rPr lang="sv-SE" sz="2400" dirty="0"/>
              <a:t> Arrendatorn har </a:t>
            </a:r>
            <a:r>
              <a:rPr lang="sv-SE" sz="2400" i="1" dirty="0"/>
              <a:t>rätt att överlåta </a:t>
            </a:r>
            <a:r>
              <a:rPr lang="sv-SE" sz="2400" dirty="0"/>
              <a:t>arrenderätten till någon som jordägaren skäligen kan nöja sig med </a:t>
            </a:r>
          </a:p>
          <a:p>
            <a:pPr>
              <a:buFont typeface="Wingdings" pitchFamily="2" charset="2"/>
              <a:buChar char="Ø"/>
            </a:pPr>
            <a:r>
              <a:rPr lang="sv-SE" sz="2400" dirty="0"/>
              <a:t> </a:t>
            </a:r>
            <a:r>
              <a:rPr lang="sv-SE" sz="2400" i="1" dirty="0"/>
              <a:t>Innan</a:t>
            </a:r>
            <a:r>
              <a:rPr lang="sv-SE" sz="2400" dirty="0"/>
              <a:t> överlåtelse av arrenderätten ska arrendatorn först erbjuda jordägaren att återtaga arrendestället, s.k. </a:t>
            </a:r>
            <a:r>
              <a:rPr lang="sv-SE" sz="2400" i="1" dirty="0"/>
              <a:t>hembud (</a:t>
            </a:r>
            <a:r>
              <a:rPr lang="sv-SE" sz="2400" dirty="0"/>
              <a:t>10:7 </a:t>
            </a:r>
            <a:r>
              <a:rPr lang="sv-SE" sz="2400" dirty="0" err="1"/>
              <a:t>st</a:t>
            </a:r>
            <a:r>
              <a:rPr lang="sv-SE" sz="2400" dirty="0"/>
              <a:t> 2 JB)</a:t>
            </a:r>
          </a:p>
          <a:p>
            <a:pPr>
              <a:buFont typeface="Wingdings" pitchFamily="2" charset="2"/>
              <a:buChar char="Ø"/>
            </a:pPr>
            <a:r>
              <a:rPr lang="sv-SE" sz="2400" dirty="0"/>
              <a:t> </a:t>
            </a:r>
            <a:r>
              <a:rPr lang="sv-SE" sz="2400" i="1" dirty="0"/>
              <a:t>Inte </a:t>
            </a:r>
            <a:r>
              <a:rPr lang="sv-SE" sz="2400" dirty="0"/>
              <a:t>hembud vid arv, bodelning, exekutiv försäljning, konkurs eller testamente</a:t>
            </a:r>
          </a:p>
          <a:p>
            <a:pPr lvl="1">
              <a:buFont typeface="Wingdings" pitchFamily="2" charset="2"/>
              <a:buChar char="Ø"/>
            </a:pPr>
            <a:r>
              <a:rPr lang="sv-SE" sz="2200" dirty="0"/>
              <a:t>Jordägaren informeras skriftligen om den nye arrendatorn, dvs någon som jordägaren skäligen kan nöja sig med (10:7 </a:t>
            </a:r>
            <a:r>
              <a:rPr lang="sv-SE" sz="2200" dirty="0" err="1"/>
              <a:t>st</a:t>
            </a:r>
            <a:r>
              <a:rPr lang="sv-SE" sz="2200" dirty="0"/>
              <a:t> 3 JB)</a:t>
            </a:r>
          </a:p>
          <a:p>
            <a:pPr>
              <a:buFont typeface="Wingdings" pitchFamily="2" charset="2"/>
              <a:buChar char="Ø"/>
            </a:pPr>
            <a:endParaRPr lang="sv-SE" i="1"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10</a:t>
            </a:fld>
            <a:endParaRPr lang="en-US" dirty="0"/>
          </a:p>
        </p:txBody>
      </p:sp>
    </p:spTree>
    <p:extLst>
      <p:ext uri="{BB962C8B-B14F-4D97-AF65-F5344CB8AC3E}">
        <p14:creationId xmlns:p14="http://schemas.microsoft.com/office/powerpoint/2010/main" val="2437294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247147" y="524511"/>
            <a:ext cx="9875520" cy="819879"/>
          </a:xfrm>
        </p:spPr>
        <p:txBody>
          <a:bodyPr>
            <a:normAutofit/>
          </a:bodyPr>
          <a:lstStyle/>
          <a:p>
            <a:r>
              <a:rPr lang="sv-SE" dirty="0"/>
              <a:t>Hembud</a:t>
            </a:r>
          </a:p>
        </p:txBody>
      </p:sp>
      <p:sp>
        <p:nvSpPr>
          <p:cNvPr id="3" name="Platshållare för innehåll 2"/>
          <p:cNvSpPr>
            <a:spLocks noGrp="1"/>
          </p:cNvSpPr>
          <p:nvPr>
            <p:ph idx="1"/>
          </p:nvPr>
        </p:nvSpPr>
        <p:spPr>
          <a:xfrm>
            <a:off x="848135" y="1737044"/>
            <a:ext cx="10283482" cy="3985846"/>
          </a:xfrm>
        </p:spPr>
        <p:txBody>
          <a:bodyPr>
            <a:noAutofit/>
          </a:bodyPr>
          <a:lstStyle/>
          <a:p>
            <a:pPr>
              <a:buFont typeface="Wingdings" pitchFamily="2" charset="2"/>
              <a:buChar char="Ø"/>
            </a:pPr>
            <a:r>
              <a:rPr lang="sv-SE" dirty="0"/>
              <a:t> Det</a:t>
            </a:r>
            <a:r>
              <a:rPr lang="sv-SE" i="1" dirty="0"/>
              <a:t> </a:t>
            </a:r>
            <a:r>
              <a:rPr lang="sv-SE" dirty="0"/>
              <a:t>är</a:t>
            </a:r>
            <a:r>
              <a:rPr lang="sv-SE" i="1" dirty="0"/>
              <a:t> </a:t>
            </a:r>
            <a:r>
              <a:rPr lang="sv-SE" dirty="0"/>
              <a:t>mycket</a:t>
            </a:r>
            <a:r>
              <a:rPr lang="sv-SE" i="1" dirty="0"/>
              <a:t> </a:t>
            </a:r>
            <a:r>
              <a:rPr lang="sv-SE" dirty="0"/>
              <a:t>viktigt</a:t>
            </a:r>
            <a:r>
              <a:rPr lang="sv-SE" i="1" dirty="0"/>
              <a:t> </a:t>
            </a:r>
            <a:r>
              <a:rPr lang="sv-SE" dirty="0"/>
              <a:t>att hembud görs </a:t>
            </a:r>
            <a:r>
              <a:rPr lang="sv-SE" i="1" dirty="0"/>
              <a:t>innan</a:t>
            </a:r>
            <a:r>
              <a:rPr lang="sv-SE" dirty="0"/>
              <a:t> överlåtelse sker</a:t>
            </a:r>
          </a:p>
          <a:p>
            <a:pPr lvl="1">
              <a:buFont typeface="Wingdings" pitchFamily="2" charset="2"/>
              <a:buChar char="Ø"/>
            </a:pPr>
            <a:r>
              <a:rPr lang="sv-SE" sz="2200" dirty="0"/>
              <a:t>Om</a:t>
            </a:r>
            <a:r>
              <a:rPr lang="sv-SE" sz="2200" i="1" dirty="0"/>
              <a:t> </a:t>
            </a:r>
            <a:r>
              <a:rPr lang="sv-SE" sz="2200" dirty="0"/>
              <a:t>hembud</a:t>
            </a:r>
            <a:r>
              <a:rPr lang="sv-SE" sz="2200" i="1" dirty="0"/>
              <a:t> </a:t>
            </a:r>
            <a:r>
              <a:rPr lang="sv-SE" sz="2200" dirty="0"/>
              <a:t>inte</a:t>
            </a:r>
            <a:r>
              <a:rPr lang="sv-SE" sz="2200" i="1" dirty="0"/>
              <a:t> </a:t>
            </a:r>
            <a:r>
              <a:rPr lang="sv-SE" sz="2200" dirty="0"/>
              <a:t>görs</a:t>
            </a:r>
            <a:r>
              <a:rPr lang="sv-SE" sz="2200" i="1" dirty="0"/>
              <a:t> </a:t>
            </a:r>
            <a:r>
              <a:rPr lang="sv-SE" sz="2200" dirty="0"/>
              <a:t>kan</a:t>
            </a:r>
            <a:r>
              <a:rPr lang="sv-SE" sz="2200" i="1" dirty="0"/>
              <a:t> </a:t>
            </a:r>
            <a:r>
              <a:rPr lang="sv-SE" sz="2200" dirty="0"/>
              <a:t>arrenderätten</a:t>
            </a:r>
            <a:r>
              <a:rPr lang="sv-SE" sz="2200" i="1" dirty="0"/>
              <a:t> förverkas </a:t>
            </a:r>
            <a:r>
              <a:rPr lang="sv-SE" sz="2200" dirty="0"/>
              <a:t>(förloras)</a:t>
            </a:r>
          </a:p>
          <a:p>
            <a:pPr>
              <a:buFont typeface="Wingdings" pitchFamily="2" charset="2"/>
              <a:buChar char="Ø"/>
            </a:pPr>
            <a:r>
              <a:rPr lang="sv-SE" dirty="0"/>
              <a:t> </a:t>
            </a:r>
            <a:r>
              <a:rPr lang="sv-SE" i="1" dirty="0"/>
              <a:t>Blankett</a:t>
            </a:r>
            <a:r>
              <a:rPr lang="sv-SE" dirty="0"/>
              <a:t> för hembudsskrivelse finns på </a:t>
            </a:r>
            <a:r>
              <a:rPr lang="sv-SE" dirty="0" err="1"/>
              <a:t>BARO:s</a:t>
            </a:r>
            <a:r>
              <a:rPr lang="sv-SE" dirty="0"/>
              <a:t> hemsida</a:t>
            </a:r>
          </a:p>
          <a:p>
            <a:pPr>
              <a:buFont typeface="Wingdings" pitchFamily="2" charset="2"/>
              <a:buChar char="Ø"/>
            </a:pPr>
            <a:r>
              <a:rPr lang="sv-SE" dirty="0"/>
              <a:t> </a:t>
            </a:r>
            <a:r>
              <a:rPr lang="sv-SE" i="1" dirty="0"/>
              <a:t>Hembud delges </a:t>
            </a:r>
            <a:r>
              <a:rPr lang="sv-SE" dirty="0"/>
              <a:t>Jordägaren, t.ex. i rek brev med mottagningsbevis </a:t>
            </a:r>
          </a:p>
          <a:p>
            <a:pPr lvl="1">
              <a:buFont typeface="Wingdings" pitchFamily="2" charset="2"/>
              <a:buChar char="Ø"/>
            </a:pPr>
            <a:r>
              <a:rPr lang="sv-SE" sz="2200" dirty="0"/>
              <a:t>Jordägaren har en (1) månad från mottagandet att ta ställning till hembudet</a:t>
            </a:r>
          </a:p>
          <a:p>
            <a:pPr lvl="1">
              <a:buFont typeface="Wingdings" pitchFamily="2" charset="2"/>
              <a:buChar char="Ø"/>
            </a:pPr>
            <a:r>
              <a:rPr lang="sv-SE" sz="2200" dirty="0"/>
              <a:t>Om jordägaren inte svarar eller tackar nej har arrendatorn rätt att överlåta det befintliga arrendeavtalet med oförändrade villkor till köpare som jordägaren skäligen kan nöja sig med</a:t>
            </a:r>
          </a:p>
          <a:p>
            <a:pPr lvl="1">
              <a:buFont typeface="Wingdings" pitchFamily="2" charset="2"/>
              <a:buChar char="Ø"/>
            </a:pPr>
            <a:r>
              <a:rPr lang="sv-SE" sz="2200" dirty="0"/>
              <a:t>Om jordägaren tackar ja, dvs vill lösa arrenderätten och byggnaderna är priset marknadsvärdet enligt Högsta domstolens dom NJA 2005 s 943 </a:t>
            </a:r>
          </a:p>
          <a:p>
            <a:pPr marL="457200" indent="-457200">
              <a:buFont typeface="+mj-lt"/>
              <a:buAutoNum type="alphaLcParenR"/>
            </a:pPr>
            <a:endParaRPr lang="sv-SE" dirty="0"/>
          </a:p>
          <a:p>
            <a:pPr marL="457200" indent="-457200">
              <a:buFont typeface="+mj-lt"/>
              <a:buAutoNum type="alphaLcParenR"/>
            </a:pPr>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11</a:t>
            </a:fld>
            <a:endParaRPr lang="en-US" dirty="0"/>
          </a:p>
        </p:txBody>
      </p:sp>
    </p:spTree>
    <p:extLst>
      <p:ext uri="{BB962C8B-B14F-4D97-AF65-F5344CB8AC3E}">
        <p14:creationId xmlns:p14="http://schemas.microsoft.com/office/powerpoint/2010/main" val="2837583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4600" y="404195"/>
            <a:ext cx="9875520" cy="988692"/>
          </a:xfrm>
        </p:spPr>
        <p:txBody>
          <a:bodyPr>
            <a:normAutofit/>
          </a:bodyPr>
          <a:lstStyle/>
          <a:p>
            <a:r>
              <a:rPr lang="sv-SE" dirty="0"/>
              <a:t>Överlåtelse av arrenderätt och hembud</a:t>
            </a:r>
          </a:p>
        </p:txBody>
      </p:sp>
      <p:sp>
        <p:nvSpPr>
          <p:cNvPr id="3" name="Platshållare för innehåll 2"/>
          <p:cNvSpPr>
            <a:spLocks noGrp="1"/>
          </p:cNvSpPr>
          <p:nvPr>
            <p:ph idx="1"/>
          </p:nvPr>
        </p:nvSpPr>
        <p:spPr>
          <a:xfrm>
            <a:off x="1022684" y="1813993"/>
            <a:ext cx="9872871" cy="3704491"/>
          </a:xfrm>
        </p:spPr>
        <p:txBody>
          <a:bodyPr>
            <a:noAutofit/>
          </a:bodyPr>
          <a:lstStyle/>
          <a:p>
            <a:pPr marL="342900" indent="-342900">
              <a:buFont typeface="Wingdings" pitchFamily="2" charset="2"/>
              <a:buChar char="Ø"/>
            </a:pPr>
            <a:r>
              <a:rPr lang="sv-SE" i="1" dirty="0"/>
              <a:t>Obs!  </a:t>
            </a:r>
            <a:r>
              <a:rPr lang="sv-SE" dirty="0"/>
              <a:t>Om arrendatorn överlåter arrendestället utan att först ha iakttagit reglerna om hembud i 10 kap 7 § JB kan jordägaren:</a:t>
            </a:r>
          </a:p>
          <a:p>
            <a:pPr marL="571500" lvl="1" indent="-342900">
              <a:buFont typeface="Wingdings" pitchFamily="2" charset="2"/>
              <a:buChar char="Ø"/>
            </a:pPr>
            <a:r>
              <a:rPr lang="sv-SE" dirty="0"/>
              <a:t>Genast säga upp arrendeavtalet till upphörande, dvs arrenderätten är </a:t>
            </a:r>
            <a:r>
              <a:rPr lang="sv-SE" i="1" dirty="0"/>
              <a:t>förverkad</a:t>
            </a:r>
            <a:r>
              <a:rPr lang="sv-SE" dirty="0"/>
              <a:t> (förlorad), varvid arrendatorn måste ta bort byggnaderna från jordägarens mark enligt 8 kap 23-25 §§ JB</a:t>
            </a:r>
          </a:p>
          <a:p>
            <a:pPr marL="571500" lvl="1" indent="-342900">
              <a:buFont typeface="Wingdings" pitchFamily="2" charset="2"/>
              <a:buChar char="Ø"/>
            </a:pPr>
            <a:r>
              <a:rPr lang="sv-SE" dirty="0"/>
              <a:t>Utnyttja situationen och förhandla nytt arrendeavtal med sämre villkor (ofta högre avgift) med köparen, vilket sedan används som bevis för arrendenivån </a:t>
            </a:r>
          </a:p>
          <a:p>
            <a:pPr>
              <a:buFont typeface="Wingdings" pitchFamily="2" charset="2"/>
              <a:buChar char="Ø"/>
            </a:pPr>
            <a:r>
              <a:rPr lang="sv-SE" dirty="0"/>
              <a:t> </a:t>
            </a:r>
            <a:r>
              <a:rPr lang="sv-SE" i="1" dirty="0"/>
              <a:t>Obs! </a:t>
            </a:r>
            <a:r>
              <a:rPr lang="sv-SE" dirty="0"/>
              <a:t>Om hembud sker och jordägaren tackar nej eller inte svarar har köparen rätt att ta över befintligt arrendekontrakt på exakt samma villkor. </a:t>
            </a:r>
          </a:p>
          <a:p>
            <a:pPr marL="457200" indent="-457200">
              <a:buFont typeface="+mj-lt"/>
              <a:buAutoNum type="alphaLcParenR"/>
            </a:pPr>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12</a:t>
            </a:fld>
            <a:endParaRPr lang="en-US" dirty="0"/>
          </a:p>
        </p:txBody>
      </p:sp>
    </p:spTree>
    <p:extLst>
      <p:ext uri="{BB962C8B-B14F-4D97-AF65-F5344CB8AC3E}">
        <p14:creationId xmlns:p14="http://schemas.microsoft.com/office/powerpoint/2010/main" val="313364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6CC1F2-03A0-FA47-8408-1E26A6C03A79}"/>
              </a:ext>
            </a:extLst>
          </p:cNvPr>
          <p:cNvSpPr>
            <a:spLocks noGrp="1"/>
          </p:cNvSpPr>
          <p:nvPr>
            <p:ph type="title"/>
          </p:nvPr>
        </p:nvSpPr>
        <p:spPr>
          <a:xfrm>
            <a:off x="4042611" y="80935"/>
            <a:ext cx="9875520" cy="1563422"/>
          </a:xfrm>
        </p:spPr>
        <p:txBody>
          <a:bodyPr>
            <a:normAutofit/>
          </a:bodyPr>
          <a:lstStyle/>
          <a:p>
            <a:r>
              <a:rPr lang="sv-SE" dirty="0"/>
              <a:t> Grupparbete 1</a:t>
            </a:r>
          </a:p>
        </p:txBody>
      </p:sp>
      <p:sp>
        <p:nvSpPr>
          <p:cNvPr id="3" name="Platshållare för innehåll 2">
            <a:extLst>
              <a:ext uri="{FF2B5EF4-FFF2-40B4-BE49-F238E27FC236}">
                <a16:creationId xmlns:a16="http://schemas.microsoft.com/office/drawing/2014/main" id="{DB71FE5D-1116-D642-A7B0-2F7066B47338}"/>
              </a:ext>
            </a:extLst>
          </p:cNvPr>
          <p:cNvSpPr>
            <a:spLocks noGrp="1"/>
          </p:cNvSpPr>
          <p:nvPr>
            <p:ph idx="1"/>
          </p:nvPr>
        </p:nvSpPr>
        <p:spPr>
          <a:xfrm>
            <a:off x="950494" y="1864340"/>
            <a:ext cx="9872871" cy="3606017"/>
          </a:xfrm>
        </p:spPr>
        <p:txBody>
          <a:bodyPr>
            <a:normAutofit/>
          </a:bodyPr>
          <a:lstStyle/>
          <a:p>
            <a:pPr marL="45720" indent="0">
              <a:buNone/>
            </a:pPr>
            <a:r>
              <a:rPr lang="sv-SE" dirty="0"/>
              <a:t>1. </a:t>
            </a:r>
            <a:r>
              <a:rPr lang="sv-SE" b="1" dirty="0"/>
              <a:t>Hembud ska göras</a:t>
            </a:r>
            <a:r>
              <a:rPr lang="sv-SE" b="1" i="1" dirty="0"/>
              <a:t> en månad innan </a:t>
            </a:r>
            <a:r>
              <a:rPr lang="sv-SE" b="1" dirty="0"/>
              <a:t>överlåtelse av arrenderätten</a:t>
            </a:r>
          </a:p>
          <a:p>
            <a:pPr marL="45720" indent="0">
              <a:buNone/>
            </a:pPr>
            <a:r>
              <a:rPr lang="sv-SE" dirty="0"/>
              <a:t>2. </a:t>
            </a:r>
            <a:r>
              <a:rPr lang="sv-SE" b="1" dirty="0"/>
              <a:t>Skillnader mellan arrenderätt och äganderätt</a:t>
            </a:r>
          </a:p>
          <a:p>
            <a:pPr marL="45720" indent="0">
              <a:buNone/>
            </a:pPr>
            <a:r>
              <a:rPr lang="sv-SE" i="1" dirty="0"/>
              <a:t>Arrenderätt</a:t>
            </a:r>
            <a:r>
              <a:rPr lang="sv-SE" dirty="0"/>
              <a:t>: nyttjanderätt, begränsad tid, ersättning utgår oftast löpande, kan förlora arrenderätten enligt 10 kap 5 § JB, inskränkningar i vad faktiskt får och kan göra utifrån lag och enskilda avtalet</a:t>
            </a:r>
          </a:p>
          <a:p>
            <a:pPr marL="45720" indent="0">
              <a:buNone/>
            </a:pPr>
            <a:r>
              <a:rPr lang="sv-SE" i="1" dirty="0"/>
              <a:t>Äganderätt</a:t>
            </a:r>
            <a:r>
              <a:rPr lang="sv-SE" dirty="0"/>
              <a:t>: ersättning betalas en gång till säljaren, fri dispositionsrätt, inga begränsningar i nyttjandet, rätt att disponera för all framtid (ej om expropriation)</a:t>
            </a:r>
          </a:p>
          <a:p>
            <a:pPr marL="45720" indent="0">
              <a:buNone/>
            </a:pPr>
            <a:r>
              <a:rPr lang="sv-SE" dirty="0"/>
              <a:t> 3. </a:t>
            </a:r>
            <a:r>
              <a:rPr lang="sv-SE" b="1" dirty="0"/>
              <a:t>S.k. säkerhetsöverlåtelse av arrendeavtal och byggnadertill bank/kreditgivare </a:t>
            </a:r>
            <a:r>
              <a:rPr lang="sv-SE" dirty="0"/>
              <a:t>allmänt kallad ”Markägarförklaring” </a:t>
            </a:r>
            <a:r>
              <a:rPr lang="sv-SE" dirty="0" err="1"/>
              <a:t>i.o.m</a:t>
            </a:r>
            <a:r>
              <a:rPr lang="sv-SE" dirty="0"/>
              <a:t>. att jordägarens samtycke krävs</a:t>
            </a:r>
          </a:p>
          <a:p>
            <a:pPr marL="274320" lvl="1" indent="0">
              <a:buNone/>
            </a:pPr>
            <a:endParaRPr lang="sv-SE" dirty="0"/>
          </a:p>
        </p:txBody>
      </p:sp>
      <p:sp>
        <p:nvSpPr>
          <p:cNvPr id="5" name="Platshållare för sidfot 4">
            <a:extLst>
              <a:ext uri="{FF2B5EF4-FFF2-40B4-BE49-F238E27FC236}">
                <a16:creationId xmlns:a16="http://schemas.microsoft.com/office/drawing/2014/main" id="{F4AEE5E6-7553-4A4B-B791-61F9596B9697}"/>
              </a:ext>
            </a:extLst>
          </p:cNvPr>
          <p:cNvSpPr>
            <a:spLocks noGrp="1"/>
          </p:cNvSpPr>
          <p:nvPr>
            <p:ph type="ftr" sz="quarter" idx="11"/>
          </p:nvPr>
        </p:nvSpPr>
        <p:spPr/>
        <p:txBody>
          <a:bodyPr/>
          <a:lstStyle/>
          <a:p>
            <a:r>
              <a:rPr lang="sv-SE"/>
              <a:t>Advokaten Agneta Gustafsson  seminarium 2018-10-22 </a:t>
            </a:r>
            <a:endParaRPr lang="en-US" dirty="0"/>
          </a:p>
        </p:txBody>
      </p:sp>
      <p:sp>
        <p:nvSpPr>
          <p:cNvPr id="6" name="Platshållare för bildnummer 5">
            <a:extLst>
              <a:ext uri="{FF2B5EF4-FFF2-40B4-BE49-F238E27FC236}">
                <a16:creationId xmlns:a16="http://schemas.microsoft.com/office/drawing/2014/main" id="{EFB2F9CD-F7DD-BA4B-948C-B2E787D9FA83}"/>
              </a:ext>
            </a:extLst>
          </p:cNvPr>
          <p:cNvSpPr>
            <a:spLocks noGrp="1"/>
          </p:cNvSpPr>
          <p:nvPr>
            <p:ph type="sldNum" sz="quarter" idx="12"/>
          </p:nvPr>
        </p:nvSpPr>
        <p:spPr/>
        <p:txBody>
          <a:bodyPr/>
          <a:lstStyle/>
          <a:p>
            <a:r>
              <a:rPr lang="en-US"/>
              <a:t>Bild </a:t>
            </a:r>
            <a:fld id="{4FAB73BC-B049-4115-A692-8D63A059BFB8}" type="slidenum">
              <a:rPr lang="en-US" smtClean="0"/>
              <a:pPr/>
              <a:t>13</a:t>
            </a:fld>
            <a:endParaRPr lang="en-US" dirty="0"/>
          </a:p>
        </p:txBody>
      </p:sp>
    </p:spTree>
    <p:extLst>
      <p:ext uri="{BB962C8B-B14F-4D97-AF65-F5344CB8AC3E}">
        <p14:creationId xmlns:p14="http://schemas.microsoft.com/office/powerpoint/2010/main" val="680100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AF75F0-B6A4-7B4A-B818-99F6489D3274}"/>
              </a:ext>
            </a:extLst>
          </p:cNvPr>
          <p:cNvSpPr>
            <a:spLocks noGrp="1"/>
          </p:cNvSpPr>
          <p:nvPr>
            <p:ph type="title"/>
          </p:nvPr>
        </p:nvSpPr>
        <p:spPr/>
        <p:txBody>
          <a:bodyPr>
            <a:normAutofit fontScale="90000"/>
          </a:bodyPr>
          <a:lstStyle/>
          <a:p>
            <a:br>
              <a:rPr lang="sv-SE" dirty="0"/>
            </a:br>
            <a:r>
              <a:rPr lang="sv-SE" dirty="0"/>
              <a:t> </a:t>
            </a:r>
            <a:br>
              <a:rPr lang="sv-SE" dirty="0"/>
            </a:br>
            <a:endParaRPr lang="sv-SE" dirty="0"/>
          </a:p>
        </p:txBody>
      </p:sp>
      <p:sp>
        <p:nvSpPr>
          <p:cNvPr id="3" name="Platshållare för innehåll 2">
            <a:extLst>
              <a:ext uri="{FF2B5EF4-FFF2-40B4-BE49-F238E27FC236}">
                <a16:creationId xmlns:a16="http://schemas.microsoft.com/office/drawing/2014/main" id="{B2055027-7BCE-2D46-A76E-01ED844DFA64}"/>
              </a:ext>
            </a:extLst>
          </p:cNvPr>
          <p:cNvSpPr>
            <a:spLocks noGrp="1"/>
          </p:cNvSpPr>
          <p:nvPr>
            <p:ph idx="1"/>
          </p:nvPr>
        </p:nvSpPr>
        <p:spPr>
          <a:xfrm>
            <a:off x="1143000" y="2053884"/>
            <a:ext cx="9872871" cy="4042116"/>
          </a:xfrm>
        </p:spPr>
        <p:txBody>
          <a:bodyPr/>
          <a:lstStyle/>
          <a:p>
            <a:pPr>
              <a:buFont typeface="Wingdings" pitchFamily="2" charset="2"/>
              <a:buChar char="Ø"/>
            </a:pPr>
            <a:r>
              <a:rPr lang="sv-SE" sz="4000" b="1" dirty="0">
                <a:latin typeface="+mj-lt"/>
                <a:ea typeface="+mj-ea"/>
                <a:cs typeface="+mj-cs"/>
              </a:rPr>
              <a:t>Lunch</a:t>
            </a:r>
          </a:p>
          <a:p>
            <a:pPr marL="45720" indent="0">
              <a:buNone/>
            </a:pPr>
            <a:endParaRPr lang="sv-SE" sz="4000" b="1" dirty="0">
              <a:latin typeface="+mj-lt"/>
              <a:ea typeface="+mj-ea"/>
              <a:cs typeface="+mj-cs"/>
            </a:endParaRPr>
          </a:p>
          <a:p>
            <a:pPr>
              <a:buFont typeface="Wingdings" pitchFamily="2" charset="2"/>
              <a:buChar char="Ø"/>
            </a:pPr>
            <a:r>
              <a:rPr lang="sv-SE" sz="4000" b="1" dirty="0">
                <a:latin typeface="+mj-lt"/>
                <a:ea typeface="+mj-ea"/>
                <a:cs typeface="+mj-cs"/>
              </a:rPr>
              <a:t>Grupparbete 2:  Klockan 13:00  - 13:45</a:t>
            </a:r>
          </a:p>
        </p:txBody>
      </p:sp>
      <p:sp>
        <p:nvSpPr>
          <p:cNvPr id="5" name="Platshållare för sidfot 4">
            <a:extLst>
              <a:ext uri="{FF2B5EF4-FFF2-40B4-BE49-F238E27FC236}">
                <a16:creationId xmlns:a16="http://schemas.microsoft.com/office/drawing/2014/main" id="{F63978AA-B33A-5D40-8469-F4A61C57D93D}"/>
              </a:ext>
            </a:extLst>
          </p:cNvPr>
          <p:cNvSpPr>
            <a:spLocks noGrp="1"/>
          </p:cNvSpPr>
          <p:nvPr>
            <p:ph type="ftr" sz="quarter" idx="11"/>
          </p:nvPr>
        </p:nvSpPr>
        <p:spPr/>
        <p:txBody>
          <a:bodyPr/>
          <a:lstStyle/>
          <a:p>
            <a:r>
              <a:rPr lang="sv-SE"/>
              <a:t>Advokaten Agneta Gustafsson  seminarium 2018-10-22 </a:t>
            </a:r>
            <a:endParaRPr lang="en-US" dirty="0"/>
          </a:p>
        </p:txBody>
      </p:sp>
      <p:sp>
        <p:nvSpPr>
          <p:cNvPr id="6" name="Platshållare för bildnummer 5">
            <a:extLst>
              <a:ext uri="{FF2B5EF4-FFF2-40B4-BE49-F238E27FC236}">
                <a16:creationId xmlns:a16="http://schemas.microsoft.com/office/drawing/2014/main" id="{788F9465-FA23-0048-A960-3D974BD04932}"/>
              </a:ext>
            </a:extLst>
          </p:cNvPr>
          <p:cNvSpPr>
            <a:spLocks noGrp="1"/>
          </p:cNvSpPr>
          <p:nvPr>
            <p:ph type="sldNum" sz="quarter" idx="12"/>
          </p:nvPr>
        </p:nvSpPr>
        <p:spPr/>
        <p:txBody>
          <a:bodyPr/>
          <a:lstStyle/>
          <a:p>
            <a:r>
              <a:rPr lang="en-US"/>
              <a:t>Bild </a:t>
            </a:r>
            <a:fld id="{4FAB73BC-B049-4115-A692-8D63A059BFB8}" type="slidenum">
              <a:rPr lang="en-US" smtClean="0"/>
              <a:pPr/>
              <a:t>14</a:t>
            </a:fld>
            <a:endParaRPr lang="en-US" dirty="0"/>
          </a:p>
        </p:txBody>
      </p:sp>
    </p:spTree>
    <p:extLst>
      <p:ext uri="{BB962C8B-B14F-4D97-AF65-F5344CB8AC3E}">
        <p14:creationId xmlns:p14="http://schemas.microsoft.com/office/powerpoint/2010/main" val="1338538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60674" y="684517"/>
            <a:ext cx="9731326" cy="731521"/>
          </a:xfrm>
        </p:spPr>
        <p:txBody>
          <a:bodyPr>
            <a:normAutofit/>
          </a:bodyPr>
          <a:lstStyle/>
          <a:p>
            <a:r>
              <a:rPr lang="sv-SE" dirty="0"/>
              <a:t>Begäran om ändrade avtalsvillkor</a:t>
            </a:r>
          </a:p>
        </p:txBody>
      </p:sp>
      <p:sp>
        <p:nvSpPr>
          <p:cNvPr id="3" name="Platshållare för innehåll 2"/>
          <p:cNvSpPr>
            <a:spLocks noGrp="1"/>
          </p:cNvSpPr>
          <p:nvPr>
            <p:ph idx="1"/>
          </p:nvPr>
        </p:nvSpPr>
        <p:spPr>
          <a:xfrm>
            <a:off x="1060196" y="1899693"/>
            <a:ext cx="9872871" cy="3840480"/>
          </a:xfrm>
        </p:spPr>
        <p:txBody>
          <a:bodyPr vert="horz" lIns="91440" tIns="45720" rIns="91440" bIns="45720" rtlCol="0">
            <a:noAutofit/>
          </a:bodyPr>
          <a:lstStyle/>
          <a:p>
            <a:pPr>
              <a:buFont typeface="Wingdings" pitchFamily="2" charset="2"/>
              <a:buChar char="Ø"/>
            </a:pPr>
            <a:r>
              <a:rPr lang="sv-SE" dirty="0"/>
              <a:t> </a:t>
            </a:r>
            <a:r>
              <a:rPr lang="sv-SE" i="1" dirty="0"/>
              <a:t>Hur?</a:t>
            </a:r>
            <a:r>
              <a:rPr lang="sv-SE" dirty="0"/>
              <a:t> Skriftligen till jordägaren begära villkorsändring</a:t>
            </a:r>
          </a:p>
          <a:p>
            <a:pPr>
              <a:buFont typeface="Wingdings" pitchFamily="2" charset="2"/>
              <a:buChar char="Ø"/>
            </a:pPr>
            <a:r>
              <a:rPr lang="sv-SE" dirty="0"/>
              <a:t> </a:t>
            </a:r>
            <a:r>
              <a:rPr lang="sv-SE" i="1" dirty="0"/>
              <a:t>När?  </a:t>
            </a:r>
            <a:r>
              <a:rPr lang="sv-SE" dirty="0"/>
              <a:t>Senast ett (1) år innan arrendetiden gått ut </a:t>
            </a:r>
          </a:p>
          <a:p>
            <a:pPr lvl="1">
              <a:buFont typeface="Wingdings" pitchFamily="2" charset="2"/>
              <a:buChar char="Ø"/>
            </a:pPr>
            <a:r>
              <a:rPr lang="sv-SE" sz="2200" dirty="0"/>
              <a:t> Delge jordägaren med rek brev med mottagningsbevis eller personlig kvittens</a:t>
            </a:r>
          </a:p>
          <a:p>
            <a:pPr>
              <a:buFont typeface="Wingdings" pitchFamily="2" charset="2"/>
              <a:buChar char="Ø"/>
            </a:pPr>
            <a:r>
              <a:rPr lang="sv-SE" dirty="0"/>
              <a:t> </a:t>
            </a:r>
            <a:r>
              <a:rPr lang="sv-SE" i="1" dirty="0"/>
              <a:t>Vad händer om avtalet sägs upp för sent eller inte alls?</a:t>
            </a:r>
          </a:p>
          <a:p>
            <a:pPr lvl="1">
              <a:buFont typeface="Wingdings" pitchFamily="2" charset="2"/>
              <a:buChar char="Ø"/>
            </a:pPr>
            <a:r>
              <a:rPr lang="sv-SE" sz="2200" dirty="0"/>
              <a:t> Ingen av parterna: då förlängs avtalet med oförändrade villkor i fem år </a:t>
            </a:r>
          </a:p>
          <a:p>
            <a:pPr lvl="1">
              <a:buFont typeface="Wingdings" pitchFamily="2" charset="2"/>
              <a:buChar char="Ø"/>
            </a:pPr>
            <a:r>
              <a:rPr lang="sv-SE" sz="2200" dirty="0"/>
              <a:t> En part: den partens yrkande (önskemål) om ändrade villkor, ligger till grund för Arrendenämndens prövning (den s.k. ”processramen”)</a:t>
            </a:r>
          </a:p>
          <a:p>
            <a:pPr>
              <a:buFont typeface="Wingdings" pitchFamily="2" charset="2"/>
              <a:buChar char="Ø"/>
            </a:pPr>
            <a:r>
              <a:rPr lang="sv-SE" i="1" dirty="0"/>
              <a:t> Vad kan part göra om inte kommer överens om nya arrendevillkor?</a:t>
            </a:r>
          </a:p>
          <a:p>
            <a:pPr lvl="1">
              <a:buFont typeface="Wingdings" pitchFamily="2" charset="2"/>
              <a:buChar char="Ø"/>
            </a:pPr>
            <a:r>
              <a:rPr lang="sv-SE" dirty="0"/>
              <a:t> Hänskjuta villkorstvisten till Arrendenämnden senast 2 månader före arrendetidens utgång</a:t>
            </a:r>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15</a:t>
            </a:fld>
            <a:endParaRPr lang="en-US" dirty="0"/>
          </a:p>
        </p:txBody>
      </p:sp>
    </p:spTree>
    <p:extLst>
      <p:ext uri="{BB962C8B-B14F-4D97-AF65-F5344CB8AC3E}">
        <p14:creationId xmlns:p14="http://schemas.microsoft.com/office/powerpoint/2010/main" val="1683773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16480" y="535066"/>
            <a:ext cx="9875520" cy="1026485"/>
          </a:xfrm>
        </p:spPr>
        <p:txBody>
          <a:bodyPr>
            <a:normAutofit/>
          </a:bodyPr>
          <a:lstStyle/>
          <a:p>
            <a:r>
              <a:rPr lang="sv-SE" dirty="0"/>
              <a:t>Skälig arrendeavgift enligt 10 kap 6 § JB</a:t>
            </a:r>
          </a:p>
        </p:txBody>
      </p:sp>
      <p:sp>
        <p:nvSpPr>
          <p:cNvPr id="3" name="Platshållare för innehåll 2"/>
          <p:cNvSpPr>
            <a:spLocks noGrp="1"/>
          </p:cNvSpPr>
          <p:nvPr>
            <p:ph idx="1"/>
          </p:nvPr>
        </p:nvSpPr>
        <p:spPr>
          <a:xfrm>
            <a:off x="1159564" y="1780317"/>
            <a:ext cx="9872871" cy="3666698"/>
          </a:xfrm>
        </p:spPr>
        <p:txBody>
          <a:bodyPr>
            <a:noAutofit/>
          </a:bodyPr>
          <a:lstStyle/>
          <a:p>
            <a:pPr marL="45720" indent="0">
              <a:buNone/>
            </a:pPr>
            <a:r>
              <a:rPr lang="sv-SE" sz="3200" b="1" dirty="0"/>
              <a:t>Arrendeavgiften ska bestämmas till </a:t>
            </a:r>
            <a:r>
              <a:rPr lang="sv-SE" sz="3200" b="1" i="1" dirty="0"/>
              <a:t>skäligt belopp</a:t>
            </a:r>
            <a:r>
              <a:rPr lang="sv-SE" sz="3200" i="1" dirty="0"/>
              <a:t>:</a:t>
            </a:r>
          </a:p>
          <a:p>
            <a:pPr>
              <a:buFont typeface="Wingdings" pitchFamily="2" charset="2"/>
              <a:buChar char="Ø"/>
            </a:pPr>
            <a:r>
              <a:rPr lang="sv-SE" sz="3200" dirty="0"/>
              <a:t> Avgiften</a:t>
            </a:r>
            <a:r>
              <a:rPr lang="sv-SE" sz="3200" i="1" dirty="0"/>
              <a:t> </a:t>
            </a:r>
            <a:r>
              <a:rPr lang="sv-SE" sz="3200" dirty="0"/>
              <a:t>ska motsvara </a:t>
            </a:r>
            <a:r>
              <a:rPr lang="sv-SE" sz="3200" b="1" i="1" dirty="0"/>
              <a:t>arrenderättens värde </a:t>
            </a:r>
            <a:r>
              <a:rPr lang="sv-SE" sz="3200" i="1" dirty="0"/>
              <a:t>för </a:t>
            </a:r>
            <a:r>
              <a:rPr lang="sv-SE" sz="3200" dirty="0"/>
              <a:t>arrendatorn </a:t>
            </a:r>
          </a:p>
          <a:p>
            <a:pPr>
              <a:buFont typeface="Wingdings" pitchFamily="2" charset="2"/>
              <a:buChar char="Ø"/>
            </a:pPr>
            <a:r>
              <a:rPr lang="sv-SE" sz="3200" i="1" dirty="0"/>
              <a:t> </a:t>
            </a:r>
            <a:r>
              <a:rPr lang="sv-SE" sz="3200" b="1" i="1" dirty="0"/>
              <a:t>Avtalets innehåll</a:t>
            </a:r>
            <a:r>
              <a:rPr lang="sv-SE" sz="3200" i="1" dirty="0"/>
              <a:t> </a:t>
            </a:r>
            <a:r>
              <a:rPr lang="sv-SE" sz="3200" dirty="0"/>
              <a:t>ska beaktas</a:t>
            </a:r>
          </a:p>
          <a:p>
            <a:pPr>
              <a:buFont typeface="Wingdings" pitchFamily="2" charset="2"/>
              <a:buChar char="Ø"/>
            </a:pPr>
            <a:r>
              <a:rPr lang="sv-SE" sz="3200" dirty="0"/>
              <a:t> En helhetsbedömning av </a:t>
            </a:r>
            <a:r>
              <a:rPr lang="sv-SE" sz="3200" b="1" i="1" dirty="0"/>
              <a:t>omständigheterna i övrigt</a:t>
            </a:r>
          </a:p>
          <a:p>
            <a:pPr lvl="1">
              <a:buFont typeface="Wingdings" pitchFamily="2" charset="2"/>
              <a:buChar char="Ø"/>
            </a:pPr>
            <a:r>
              <a:rPr lang="sv-SE" sz="2400" i="1" dirty="0"/>
              <a:t> Högsta domstolen NJA 2013 s. 491</a:t>
            </a:r>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16</a:t>
            </a:fld>
            <a:endParaRPr lang="en-US" dirty="0"/>
          </a:p>
        </p:txBody>
      </p:sp>
    </p:spTree>
    <p:extLst>
      <p:ext uri="{BB962C8B-B14F-4D97-AF65-F5344CB8AC3E}">
        <p14:creationId xmlns:p14="http://schemas.microsoft.com/office/powerpoint/2010/main" val="1837102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43000" y="900752"/>
            <a:ext cx="9875520" cy="504967"/>
          </a:xfrm>
        </p:spPr>
        <p:txBody>
          <a:bodyPr>
            <a:normAutofit fontScale="90000"/>
          </a:bodyPr>
          <a:lstStyle/>
          <a:p>
            <a:pPr algn="r"/>
            <a:r>
              <a:rPr lang="sv-SE" sz="2200" i="1" dirty="0">
                <a:solidFill>
                  <a:srgbClr val="96BE0E"/>
                </a:solidFill>
              </a:rPr>
              <a:t>forts.</a:t>
            </a:r>
            <a:r>
              <a:rPr lang="sv-SE" sz="2200" dirty="0"/>
              <a:t> </a:t>
            </a:r>
            <a:r>
              <a:rPr lang="sv-SE" sz="2200" b="1" dirty="0"/>
              <a:t>Skälig arrendeavgift </a:t>
            </a:r>
            <a:r>
              <a:rPr lang="sv-SE" sz="2400" dirty="0"/>
              <a:t>med hänsyn till värdet för arrendatorn, </a:t>
            </a:r>
            <a:br>
              <a:rPr lang="sv-SE" sz="2400" dirty="0"/>
            </a:br>
            <a:r>
              <a:rPr lang="sv-SE" sz="2400" dirty="0"/>
              <a:t>det individuella avtalets innehåll och omständigheterna i det enskilda fallet</a:t>
            </a:r>
            <a:r>
              <a:rPr lang="sv-SE" sz="2200" dirty="0"/>
              <a:t> </a:t>
            </a:r>
          </a:p>
        </p:txBody>
      </p:sp>
      <p:sp>
        <p:nvSpPr>
          <p:cNvPr id="3" name="Platshållare för innehåll 2"/>
          <p:cNvSpPr>
            <a:spLocks noGrp="1"/>
          </p:cNvSpPr>
          <p:nvPr>
            <p:ph idx="1"/>
          </p:nvPr>
        </p:nvSpPr>
        <p:spPr>
          <a:xfrm>
            <a:off x="1143000" y="1555845"/>
            <a:ext cx="9872871" cy="4540154"/>
          </a:xfrm>
        </p:spPr>
        <p:txBody>
          <a:bodyPr>
            <a:normAutofit lnSpcReduction="10000"/>
          </a:bodyPr>
          <a:lstStyle/>
          <a:p>
            <a:pPr marL="45720" indent="0">
              <a:buNone/>
            </a:pPr>
            <a:r>
              <a:rPr lang="sv-SE" sz="3200" b="1" dirty="0"/>
              <a:t>Omständigheterna i övrigt </a:t>
            </a:r>
            <a:r>
              <a:rPr lang="sv-SE" sz="3200" dirty="0"/>
              <a:t>kan t.ex. vara:</a:t>
            </a:r>
          </a:p>
          <a:p>
            <a:pPr>
              <a:buFont typeface="Wingdings" pitchFamily="2" charset="2"/>
              <a:buChar char="Ø"/>
            </a:pPr>
            <a:r>
              <a:rPr lang="sv-SE" sz="3200" dirty="0"/>
              <a:t> Tomtens läge, storlek och beskaffenhet </a:t>
            </a:r>
          </a:p>
          <a:p>
            <a:pPr>
              <a:buFont typeface="Wingdings" pitchFamily="2" charset="2"/>
              <a:buChar char="Ø"/>
            </a:pPr>
            <a:r>
              <a:rPr lang="sv-SE" sz="3200" dirty="0"/>
              <a:t> </a:t>
            </a:r>
            <a:r>
              <a:rPr lang="sv-SE" sz="3200" u="sng" dirty="0"/>
              <a:t>Obs</a:t>
            </a:r>
            <a:r>
              <a:rPr lang="sv-SE" sz="3200" dirty="0"/>
              <a:t>! det är </a:t>
            </a:r>
            <a:r>
              <a:rPr lang="sv-SE" sz="3200" i="1" dirty="0"/>
              <a:t>råmarken</a:t>
            </a:r>
            <a:r>
              <a:rPr lang="sv-SE" sz="3200" dirty="0"/>
              <a:t> som ska bedömas och inte av arrendatorer gjorda och bekostade förbättringar</a:t>
            </a:r>
          </a:p>
          <a:p>
            <a:pPr>
              <a:buFont typeface="Wingdings" pitchFamily="2" charset="2"/>
              <a:buChar char="Ø"/>
            </a:pPr>
            <a:r>
              <a:rPr lang="sv-SE" sz="3200" dirty="0"/>
              <a:t> Åtgärder som jordägaren vidtagit för att iordningställa och förbättra arrendestället (markberett, anlagt väg, el, VA, Internet, tennisbana eller elljusspår?)</a:t>
            </a:r>
          </a:p>
          <a:p>
            <a:pPr>
              <a:buFont typeface="Wingdings" pitchFamily="2" charset="2"/>
              <a:buChar char="Ø"/>
            </a:pPr>
            <a:r>
              <a:rPr lang="sv-SE" sz="3200" dirty="0"/>
              <a:t> Buller, rök, trafik, båtliv, fabrik som ger utsläpp eller störningar från det rörliga friluftslivet</a:t>
            </a:r>
          </a:p>
          <a:p>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17</a:t>
            </a:fld>
            <a:endParaRPr lang="en-US" dirty="0"/>
          </a:p>
        </p:txBody>
      </p:sp>
    </p:spTree>
    <p:extLst>
      <p:ext uri="{BB962C8B-B14F-4D97-AF65-F5344CB8AC3E}">
        <p14:creationId xmlns:p14="http://schemas.microsoft.com/office/powerpoint/2010/main" val="1773711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43000" y="900752"/>
            <a:ext cx="9875520" cy="504967"/>
          </a:xfrm>
        </p:spPr>
        <p:txBody>
          <a:bodyPr>
            <a:normAutofit fontScale="90000"/>
          </a:bodyPr>
          <a:lstStyle/>
          <a:p>
            <a:pPr algn="r"/>
            <a:r>
              <a:rPr lang="sv-SE" sz="2000" i="1" dirty="0">
                <a:solidFill>
                  <a:srgbClr val="96BE0E"/>
                </a:solidFill>
              </a:rPr>
              <a:t>forts.</a:t>
            </a:r>
            <a:r>
              <a:rPr lang="sv-SE" sz="2000" dirty="0"/>
              <a:t> </a:t>
            </a:r>
            <a:r>
              <a:rPr lang="sv-SE" sz="2000" b="1" dirty="0"/>
              <a:t>Skälig arrendeavgift </a:t>
            </a:r>
            <a:r>
              <a:rPr lang="sv-SE" sz="2000" dirty="0"/>
              <a:t>med hänsyn till värdet för arrendatorn, </a:t>
            </a:r>
            <a:br>
              <a:rPr lang="sv-SE" sz="2000" dirty="0"/>
            </a:br>
            <a:r>
              <a:rPr lang="sv-SE" sz="2000" dirty="0"/>
              <a:t>det individuella avtalets innehåll och omständigheterna i det enskilda fallet </a:t>
            </a:r>
            <a:endParaRPr lang="sv-SE" sz="2200" dirty="0"/>
          </a:p>
        </p:txBody>
      </p:sp>
      <p:sp>
        <p:nvSpPr>
          <p:cNvPr id="3" name="Platshållare för innehåll 2"/>
          <p:cNvSpPr>
            <a:spLocks noGrp="1"/>
          </p:cNvSpPr>
          <p:nvPr>
            <p:ph idx="1"/>
          </p:nvPr>
        </p:nvSpPr>
        <p:spPr>
          <a:xfrm>
            <a:off x="1143000" y="1555845"/>
            <a:ext cx="9872871" cy="4540154"/>
          </a:xfrm>
        </p:spPr>
        <p:txBody>
          <a:bodyPr>
            <a:noAutofit/>
          </a:bodyPr>
          <a:lstStyle/>
          <a:p>
            <a:pPr marL="45720" indent="0">
              <a:buNone/>
            </a:pPr>
            <a:r>
              <a:rPr lang="sv-SE" sz="2500" b="1" dirty="0"/>
              <a:t>1. Ortens pris för jämförliga arrenden</a:t>
            </a:r>
          </a:p>
          <a:p>
            <a:pPr marL="45720" indent="0">
              <a:buNone/>
            </a:pPr>
            <a:r>
              <a:rPr lang="sv-SE" sz="2500" i="1" dirty="0"/>
              <a:t>Jämförelseobjekt: </a:t>
            </a:r>
            <a:r>
              <a:rPr lang="sv-SE" sz="2500" dirty="0"/>
              <a:t>andra jämförliga arrenden för att fastställa skälig arrendeavgift på prövningstomten (prop. 1968:19 s. 86) </a:t>
            </a:r>
          </a:p>
          <a:p>
            <a:pPr marL="45720" indent="0">
              <a:buNone/>
            </a:pPr>
            <a:r>
              <a:rPr lang="sv-SE" sz="2500" dirty="0"/>
              <a:t>Viktigt att får fram många jämförelseobjekt, dvs ett stort jämförelsematerial</a:t>
            </a:r>
          </a:p>
          <a:p>
            <a:pPr marL="45720" indent="0">
              <a:buNone/>
            </a:pPr>
            <a:r>
              <a:rPr lang="sv-SE" sz="2500" b="1" dirty="0"/>
              <a:t>2. Vad en arrendator i allmänhet kan vara beredd att betala</a:t>
            </a:r>
          </a:p>
          <a:p>
            <a:pPr marL="45720" indent="0">
              <a:buNone/>
            </a:pPr>
            <a:r>
              <a:rPr lang="sv-SE" sz="2500" dirty="0"/>
              <a:t>Om jämförelsematerial saknas </a:t>
            </a:r>
          </a:p>
          <a:p>
            <a:pPr marL="45720" indent="0">
              <a:buNone/>
            </a:pPr>
            <a:r>
              <a:rPr lang="sv-SE" sz="2500" b="1" dirty="0"/>
              <a:t>3. Fri skälighetsbedömning </a:t>
            </a:r>
          </a:p>
          <a:p>
            <a:pPr marL="45720" indent="0">
              <a:buNone/>
            </a:pPr>
            <a:r>
              <a:rPr lang="sv-SE" sz="2500" dirty="0"/>
              <a:t>När bevis om ortens pris och vad arrendatorer i allmänhet vill betala saknas</a:t>
            </a:r>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18</a:t>
            </a:fld>
            <a:endParaRPr lang="en-US" dirty="0"/>
          </a:p>
        </p:txBody>
      </p:sp>
    </p:spTree>
    <p:extLst>
      <p:ext uri="{BB962C8B-B14F-4D97-AF65-F5344CB8AC3E}">
        <p14:creationId xmlns:p14="http://schemas.microsoft.com/office/powerpoint/2010/main" val="3257154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43000" y="801666"/>
            <a:ext cx="9875520" cy="951978"/>
          </a:xfrm>
        </p:spPr>
        <p:txBody>
          <a:bodyPr>
            <a:normAutofit/>
          </a:bodyPr>
          <a:lstStyle/>
          <a:p>
            <a:r>
              <a:rPr lang="sv-SE" sz="2000" i="1" dirty="0">
                <a:solidFill>
                  <a:srgbClr val="96BE0E"/>
                </a:solidFill>
              </a:rPr>
              <a:t>		forts.</a:t>
            </a:r>
            <a:r>
              <a:rPr lang="sv-SE" sz="2000" dirty="0"/>
              <a:t> </a:t>
            </a:r>
            <a:r>
              <a:rPr lang="sv-SE" sz="2000" b="1" dirty="0"/>
              <a:t>Skälig arrendeavgift </a:t>
            </a:r>
            <a:r>
              <a:rPr lang="sv-SE" sz="2000" dirty="0"/>
              <a:t>med hänsyn till värdet för arrendatorn, det 	                  individuella avtalets innehåll och omständigheterna i det enskilda fallet 		</a:t>
            </a:r>
          </a:p>
        </p:txBody>
      </p:sp>
      <p:sp>
        <p:nvSpPr>
          <p:cNvPr id="3" name="Platshållare för innehåll 2"/>
          <p:cNvSpPr>
            <a:spLocks noGrp="1"/>
          </p:cNvSpPr>
          <p:nvPr>
            <p:ph idx="1"/>
          </p:nvPr>
        </p:nvSpPr>
        <p:spPr>
          <a:xfrm>
            <a:off x="1143000" y="1596788"/>
            <a:ext cx="9872871" cy="4499211"/>
          </a:xfrm>
        </p:spPr>
        <p:txBody>
          <a:bodyPr>
            <a:normAutofit fontScale="92500" lnSpcReduction="10000"/>
          </a:bodyPr>
          <a:lstStyle/>
          <a:p>
            <a:pPr>
              <a:buFont typeface="Wingdings" pitchFamily="2" charset="2"/>
              <a:buChar char="Ø"/>
            </a:pPr>
            <a:r>
              <a:rPr lang="sv-SE" sz="2400" dirty="0"/>
              <a:t>Arrendeavgiften storlek ska </a:t>
            </a:r>
            <a:r>
              <a:rPr lang="sv-SE" sz="2400" b="1" dirty="0"/>
              <a:t>inte</a:t>
            </a:r>
            <a:r>
              <a:rPr lang="sv-SE" sz="2400" dirty="0"/>
              <a:t> påverkas av:</a:t>
            </a:r>
          </a:p>
          <a:p>
            <a:pPr marL="45720" indent="0">
              <a:buNone/>
            </a:pPr>
            <a:endParaRPr lang="sv-SE" sz="2400" dirty="0"/>
          </a:p>
          <a:p>
            <a:pPr lvl="1">
              <a:buFont typeface="Wingdings" pitchFamily="2" charset="2"/>
              <a:buChar char="Ø"/>
            </a:pPr>
            <a:r>
              <a:rPr lang="sv-SE" sz="2200" dirty="0"/>
              <a:t> </a:t>
            </a:r>
            <a:r>
              <a:rPr lang="sv-SE" sz="2400" dirty="0"/>
              <a:t>Jordägarens önskade avkastning eftersom:</a:t>
            </a:r>
          </a:p>
          <a:p>
            <a:pPr lvl="2">
              <a:buFont typeface="Wingdings" pitchFamily="2" charset="2"/>
              <a:buChar char="Ø"/>
            </a:pPr>
            <a:r>
              <a:rPr lang="sv-SE" sz="2200" dirty="0"/>
              <a:t> Bostadsarrende genererar inte vinst/avkastning såsom jordbruk</a:t>
            </a:r>
          </a:p>
          <a:p>
            <a:pPr lvl="2">
              <a:buFont typeface="Wingdings" pitchFamily="2" charset="2"/>
              <a:buChar char="Ø"/>
            </a:pPr>
            <a:r>
              <a:rPr lang="sv-SE" sz="2200" dirty="0"/>
              <a:t> Det är värdet av arrenderättens för arrendatorn som ska beaktas</a:t>
            </a:r>
          </a:p>
          <a:p>
            <a:pPr lvl="2">
              <a:buFont typeface="Wingdings" pitchFamily="2" charset="2"/>
              <a:buChar char="Ø"/>
            </a:pPr>
            <a:r>
              <a:rPr lang="sv-SE" sz="2200" dirty="0"/>
              <a:t> Jordägarens avkastning beror på intäkter och kostnader</a:t>
            </a:r>
          </a:p>
          <a:p>
            <a:pPr lvl="1">
              <a:buFont typeface="Wingdings" pitchFamily="2" charset="2"/>
              <a:buChar char="Ø"/>
            </a:pPr>
            <a:endParaRPr lang="sv-SE" sz="2400" dirty="0"/>
          </a:p>
          <a:p>
            <a:pPr lvl="1">
              <a:buFont typeface="Wingdings" pitchFamily="2" charset="2"/>
              <a:buChar char="Ø"/>
            </a:pPr>
            <a:r>
              <a:rPr lang="sv-SE" sz="2400" dirty="0"/>
              <a:t>Jordägarens kostnader som fastighetsavgift, skatt eller andra kostnader</a:t>
            </a:r>
          </a:p>
          <a:p>
            <a:pPr marL="274320" lvl="1" indent="0">
              <a:buNone/>
            </a:pPr>
            <a:r>
              <a:rPr lang="sv-SE" sz="2400" dirty="0"/>
              <a:t> </a:t>
            </a:r>
          </a:p>
          <a:p>
            <a:pPr lvl="1">
              <a:buFont typeface="Wingdings" pitchFamily="2" charset="2"/>
              <a:buChar char="Ø"/>
            </a:pPr>
            <a:r>
              <a:rPr lang="sv-SE" sz="2400" dirty="0"/>
              <a:t>Prisutvecklingen på fritidsfastigheter</a:t>
            </a:r>
          </a:p>
          <a:p>
            <a:pPr marL="274320" lvl="1" indent="0">
              <a:buNone/>
            </a:pPr>
            <a:endParaRPr lang="sv-SE" sz="2400" dirty="0"/>
          </a:p>
          <a:p>
            <a:pPr>
              <a:buFont typeface="Wingdings" pitchFamily="2" charset="2"/>
              <a:buChar char="Ø"/>
            </a:pPr>
            <a:r>
              <a:rPr lang="sv-SE" sz="2400" dirty="0"/>
              <a:t> </a:t>
            </a:r>
            <a:r>
              <a:rPr lang="sv-SE" sz="2400" b="1" dirty="0"/>
              <a:t>Bevisbördan</a:t>
            </a:r>
            <a:r>
              <a:rPr lang="sv-SE" sz="2400" dirty="0"/>
              <a:t> för att yrkad höjning av arrendeavgiften är skälig åvilar jordägaren</a:t>
            </a:r>
          </a:p>
        </p:txBody>
      </p:sp>
      <p:sp>
        <p:nvSpPr>
          <p:cNvPr id="5" name="Platshållare för sidfot 4"/>
          <p:cNvSpPr>
            <a:spLocks noGrp="1"/>
          </p:cNvSpPr>
          <p:nvPr>
            <p:ph type="ftr" sz="quarter" idx="11"/>
          </p:nvPr>
        </p:nvSpPr>
        <p:spPr/>
        <p:txBody>
          <a:bodyPr/>
          <a:lstStyle/>
          <a:p>
            <a:r>
              <a:rPr lang="sv-SE"/>
              <a:t>Advokaten Agneta Gustafsson  seminarium 2018-10-22 </a:t>
            </a:r>
            <a:endParaRPr lang="en-US" dirty="0"/>
          </a:p>
        </p:txBody>
      </p:sp>
      <p:sp>
        <p:nvSpPr>
          <p:cNvPr id="6" name="Platshållare för bildnummer 5"/>
          <p:cNvSpPr>
            <a:spLocks noGrp="1"/>
          </p:cNvSpPr>
          <p:nvPr>
            <p:ph type="sldNum" sz="quarter" idx="12"/>
          </p:nvPr>
        </p:nvSpPr>
        <p:spPr/>
        <p:txBody>
          <a:bodyPr/>
          <a:lstStyle/>
          <a:p>
            <a:r>
              <a:rPr lang="en-US"/>
              <a:t>Bild </a:t>
            </a:r>
            <a:fld id="{4FAB73BC-B049-4115-A692-8D63A059BFB8}" type="slidenum">
              <a:rPr lang="en-US" smtClean="0"/>
              <a:pPr/>
              <a:t>19</a:t>
            </a:fld>
            <a:endParaRPr lang="en-US" dirty="0"/>
          </a:p>
        </p:txBody>
      </p:sp>
    </p:spTree>
    <p:extLst>
      <p:ext uri="{BB962C8B-B14F-4D97-AF65-F5344CB8AC3E}">
        <p14:creationId xmlns:p14="http://schemas.microsoft.com/office/powerpoint/2010/main" val="61703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16480" y="355066"/>
            <a:ext cx="9875520" cy="1356360"/>
          </a:xfrm>
        </p:spPr>
        <p:txBody>
          <a:bodyPr>
            <a:normAutofit/>
          </a:bodyPr>
          <a:lstStyle/>
          <a:p>
            <a:r>
              <a:rPr lang="sv-SE" dirty="0"/>
              <a:t>Bostadsarrendatorernas riksorganisation</a:t>
            </a:r>
          </a:p>
        </p:txBody>
      </p:sp>
      <p:sp>
        <p:nvSpPr>
          <p:cNvPr id="3" name="Platshållare för innehåll 2"/>
          <p:cNvSpPr>
            <a:spLocks noGrp="1"/>
          </p:cNvSpPr>
          <p:nvPr>
            <p:ph idx="1"/>
          </p:nvPr>
        </p:nvSpPr>
        <p:spPr>
          <a:xfrm>
            <a:off x="1162876" y="1466850"/>
            <a:ext cx="9872871" cy="4591050"/>
          </a:xfrm>
        </p:spPr>
        <p:txBody>
          <a:bodyPr>
            <a:noAutofit/>
          </a:bodyPr>
          <a:lstStyle/>
          <a:p>
            <a:pPr>
              <a:buFont typeface="Wingdings" pitchFamily="2" charset="2"/>
              <a:buChar char="Ø"/>
            </a:pPr>
            <a:r>
              <a:rPr lang="sv-SE" sz="2800" i="1" dirty="0"/>
              <a:t> Bildades</a:t>
            </a:r>
            <a:r>
              <a:rPr lang="sv-SE" sz="2800" dirty="0"/>
              <a:t> år 2011</a:t>
            </a:r>
          </a:p>
          <a:p>
            <a:pPr>
              <a:buFont typeface="Wingdings" pitchFamily="2" charset="2"/>
              <a:buChar char="Ø"/>
            </a:pPr>
            <a:r>
              <a:rPr lang="sv-SE" sz="2800" i="1" dirty="0"/>
              <a:t> Ändamål</a:t>
            </a:r>
            <a:r>
              <a:rPr lang="sv-SE" sz="2800" dirty="0"/>
              <a:t> är att tillvarata bostadsarrendatorernas intressen</a:t>
            </a:r>
            <a:br>
              <a:rPr lang="sv-SE" sz="2800" dirty="0"/>
            </a:br>
            <a:r>
              <a:rPr lang="sv-SE" sz="2800" dirty="0"/>
              <a:t>genom att samla information om bostadsarrendatorernas situation samt följa upp och påverka lagstiftningen och regeltillämpningen</a:t>
            </a:r>
          </a:p>
          <a:p>
            <a:pPr>
              <a:buFont typeface="Wingdings" pitchFamily="2" charset="2"/>
              <a:buChar char="Ø"/>
            </a:pPr>
            <a:r>
              <a:rPr lang="sv-SE" sz="2800" dirty="0"/>
              <a:t> 61 </a:t>
            </a:r>
            <a:r>
              <a:rPr lang="sv-SE" sz="2800" i="1" dirty="0"/>
              <a:t>lokala arrendeföreningar är </a:t>
            </a:r>
            <a:r>
              <a:rPr lang="sv-SE" sz="2800" dirty="0"/>
              <a:t>anslutna per februari 2018</a:t>
            </a:r>
          </a:p>
          <a:p>
            <a:pPr>
              <a:buFont typeface="Wingdings" pitchFamily="2" charset="2"/>
              <a:buChar char="Ø"/>
            </a:pPr>
            <a:r>
              <a:rPr lang="sv-SE" sz="2800" i="1" dirty="0"/>
              <a:t> Nominerar</a:t>
            </a:r>
            <a:r>
              <a:rPr lang="sv-SE" sz="2800" dirty="0"/>
              <a:t> sedan år 2014 ledamöter i arrendenämnderna</a:t>
            </a:r>
          </a:p>
          <a:p>
            <a:pPr>
              <a:buFont typeface="Wingdings" pitchFamily="2" charset="2"/>
              <a:buChar char="Ø"/>
            </a:pPr>
            <a:r>
              <a:rPr lang="sv-SE" sz="2800" dirty="0"/>
              <a:t> Har avgivit ett utförligt </a:t>
            </a:r>
            <a:r>
              <a:rPr lang="sv-SE" sz="2800" i="1" dirty="0"/>
              <a:t>remissyttrande</a:t>
            </a:r>
            <a:r>
              <a:rPr lang="sv-SE" sz="2800" dirty="0"/>
              <a:t> över arrendeutredningens slutbetänkande (SOU 2014:32)</a:t>
            </a:r>
          </a:p>
          <a:p>
            <a:pPr marL="0" indent="0">
              <a:buNone/>
            </a:pPr>
            <a:endParaRPr lang="sv-SE" sz="2800" dirty="0"/>
          </a:p>
          <a:p>
            <a:endParaRPr lang="sv-SE" sz="2600" dirty="0"/>
          </a:p>
        </p:txBody>
      </p:sp>
      <p:sp>
        <p:nvSpPr>
          <p:cNvPr id="4" name="Platshållare för sidfot 3"/>
          <p:cNvSpPr>
            <a:spLocks noGrp="1"/>
          </p:cNvSpPr>
          <p:nvPr>
            <p:ph type="ftr" sz="quarter" idx="11"/>
          </p:nvPr>
        </p:nvSpPr>
        <p:spPr/>
        <p:txBody>
          <a:bodyPr/>
          <a:lstStyle/>
          <a:p>
            <a:r>
              <a:rPr lang="sv-SE" dirty="0"/>
              <a:t>Advokaten Agneta Gustafsson  seminarium 2018-10-22</a:t>
            </a:r>
            <a:endParaRPr lang="en-US" dirty="0"/>
          </a:p>
          <a:p>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2</a:t>
            </a:fld>
            <a:endParaRPr lang="en-US" dirty="0"/>
          </a:p>
        </p:txBody>
      </p:sp>
    </p:spTree>
    <p:extLst>
      <p:ext uri="{BB962C8B-B14F-4D97-AF65-F5344CB8AC3E}">
        <p14:creationId xmlns:p14="http://schemas.microsoft.com/office/powerpoint/2010/main" val="1381484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850105" y="96253"/>
            <a:ext cx="9875520" cy="1269242"/>
          </a:xfrm>
        </p:spPr>
        <p:txBody>
          <a:bodyPr>
            <a:noAutofit/>
          </a:bodyPr>
          <a:lstStyle/>
          <a:p>
            <a:br>
              <a:rPr lang="sv-SE" dirty="0"/>
            </a:br>
            <a:r>
              <a:rPr lang="sv-SE" dirty="0"/>
              <a:t>Arrendenämnden</a:t>
            </a:r>
          </a:p>
        </p:txBody>
      </p:sp>
      <p:sp>
        <p:nvSpPr>
          <p:cNvPr id="3" name="Platshållare för innehåll 2"/>
          <p:cNvSpPr>
            <a:spLocks noGrp="1"/>
          </p:cNvSpPr>
          <p:nvPr>
            <p:ph idx="1"/>
          </p:nvPr>
        </p:nvSpPr>
        <p:spPr>
          <a:xfrm>
            <a:off x="1162876" y="1490839"/>
            <a:ext cx="9872871" cy="3666698"/>
          </a:xfrm>
        </p:spPr>
        <p:txBody>
          <a:bodyPr>
            <a:noAutofit/>
          </a:bodyPr>
          <a:lstStyle/>
          <a:p>
            <a:pPr marL="45720" indent="0">
              <a:buNone/>
            </a:pPr>
            <a:endParaRPr lang="sv-SE" dirty="0"/>
          </a:p>
          <a:p>
            <a:pPr>
              <a:buFont typeface="Wingdings" pitchFamily="2" charset="2"/>
              <a:buChar char="Ø"/>
            </a:pPr>
            <a:r>
              <a:rPr lang="sv-SE" dirty="0"/>
              <a:t>Arrendenämnden består av </a:t>
            </a:r>
          </a:p>
          <a:p>
            <a:pPr lvl="1">
              <a:buFont typeface="Wingdings" pitchFamily="2" charset="2"/>
              <a:buChar char="Ø"/>
            </a:pPr>
            <a:r>
              <a:rPr lang="sv-SE" dirty="0"/>
              <a:t> Jurist (lagfaren ordförande)</a:t>
            </a:r>
          </a:p>
          <a:p>
            <a:pPr lvl="1">
              <a:buFont typeface="Wingdings" pitchFamily="2" charset="2"/>
              <a:buChar char="Ø"/>
            </a:pPr>
            <a:r>
              <a:rPr lang="sv-SE" dirty="0"/>
              <a:t> Två ledamöter, en fastighetsägare och en arrendator </a:t>
            </a:r>
          </a:p>
          <a:p>
            <a:pPr marL="45720" indent="0">
              <a:buNone/>
            </a:pPr>
            <a:endParaRPr lang="sv-SE" dirty="0"/>
          </a:p>
          <a:p>
            <a:pPr>
              <a:buFont typeface="Wingdings" pitchFamily="2" charset="2"/>
              <a:buChar char="Ø"/>
            </a:pPr>
            <a:r>
              <a:rPr lang="sv-SE" dirty="0"/>
              <a:t>Arrendenämnden är en förvaltningsmyndighet med uppgift att bl.a.</a:t>
            </a:r>
          </a:p>
          <a:p>
            <a:pPr lvl="1">
              <a:buFont typeface="Wingdings" pitchFamily="2" charset="2"/>
              <a:buChar char="Ø"/>
            </a:pPr>
            <a:r>
              <a:rPr lang="sv-SE" dirty="0"/>
              <a:t> Medla i tvister</a:t>
            </a:r>
          </a:p>
          <a:p>
            <a:pPr lvl="1">
              <a:buFont typeface="Wingdings" pitchFamily="2" charset="2"/>
              <a:buChar char="Ø"/>
            </a:pPr>
            <a:r>
              <a:rPr lang="sv-SE" dirty="0"/>
              <a:t> Pröva tvister under domstolsliknande former</a:t>
            </a:r>
          </a:p>
          <a:p>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20</a:t>
            </a:fld>
            <a:endParaRPr lang="en-US" dirty="0"/>
          </a:p>
        </p:txBody>
      </p:sp>
    </p:spTree>
    <p:extLst>
      <p:ext uri="{BB962C8B-B14F-4D97-AF65-F5344CB8AC3E}">
        <p14:creationId xmlns:p14="http://schemas.microsoft.com/office/powerpoint/2010/main" val="214289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43000" y="928049"/>
            <a:ext cx="9875520" cy="723330"/>
          </a:xfrm>
        </p:spPr>
        <p:txBody>
          <a:bodyPr>
            <a:normAutofit/>
          </a:bodyPr>
          <a:lstStyle/>
          <a:p>
            <a:pPr algn="r"/>
            <a:r>
              <a:rPr lang="sv-SE" sz="2200" i="1" dirty="0">
                <a:solidFill>
                  <a:srgbClr val="96BE0E"/>
                </a:solidFill>
              </a:rPr>
              <a:t>forts.</a:t>
            </a:r>
            <a:r>
              <a:rPr lang="sv-SE" sz="2200" i="1" dirty="0"/>
              <a:t> </a:t>
            </a:r>
            <a:r>
              <a:rPr lang="sv-SE" sz="2200" b="1" i="1" dirty="0"/>
              <a:t>Prövning i </a:t>
            </a:r>
            <a:r>
              <a:rPr lang="sv-SE" sz="2200" b="1" dirty="0"/>
              <a:t>Arrendenämnden</a:t>
            </a:r>
          </a:p>
        </p:txBody>
      </p:sp>
      <p:sp>
        <p:nvSpPr>
          <p:cNvPr id="3" name="Platshållare för innehåll 2"/>
          <p:cNvSpPr>
            <a:spLocks noGrp="1"/>
          </p:cNvSpPr>
          <p:nvPr>
            <p:ph idx="1"/>
          </p:nvPr>
        </p:nvSpPr>
        <p:spPr>
          <a:xfrm>
            <a:off x="1143000" y="1651380"/>
            <a:ext cx="9872871" cy="4444620"/>
          </a:xfrm>
        </p:spPr>
        <p:txBody>
          <a:bodyPr>
            <a:noAutofit/>
          </a:bodyPr>
          <a:lstStyle/>
          <a:p>
            <a:pPr>
              <a:buFont typeface="Wingdings" pitchFamily="2" charset="2"/>
              <a:buChar char="Ø"/>
            </a:pPr>
            <a:r>
              <a:rPr lang="sv-SE" sz="2400" dirty="0"/>
              <a:t> Formalia </a:t>
            </a:r>
          </a:p>
          <a:p>
            <a:pPr lvl="1">
              <a:buFont typeface="Wingdings" pitchFamily="2" charset="2"/>
              <a:buChar char="Ø"/>
            </a:pPr>
            <a:r>
              <a:rPr lang="sv-SE" sz="2400" dirty="0"/>
              <a:t>T.ex. frågor om villkorsändring skett, delgiven villkorsändring, rätt part?</a:t>
            </a:r>
          </a:p>
          <a:p>
            <a:pPr>
              <a:buFont typeface="Wingdings" pitchFamily="2" charset="2"/>
              <a:buChar char="Ø"/>
            </a:pPr>
            <a:r>
              <a:rPr lang="sv-SE" sz="2400" dirty="0"/>
              <a:t>Yrkanden</a:t>
            </a:r>
          </a:p>
          <a:p>
            <a:pPr>
              <a:buFont typeface="Wingdings" pitchFamily="2" charset="2"/>
              <a:buChar char="Ø"/>
            </a:pPr>
            <a:r>
              <a:rPr lang="sv-SE" sz="2400" dirty="0"/>
              <a:t> Grunder och omständigheter i sak</a:t>
            </a:r>
          </a:p>
          <a:p>
            <a:pPr>
              <a:buFont typeface="Wingdings" pitchFamily="2" charset="2"/>
              <a:buChar char="Ø"/>
            </a:pPr>
            <a:r>
              <a:rPr lang="sv-SE" sz="2400" dirty="0"/>
              <a:t> Bevisning</a:t>
            </a:r>
          </a:p>
          <a:p>
            <a:pPr lvl="1">
              <a:buFont typeface="Wingdings" pitchFamily="2" charset="2"/>
              <a:buChar char="Ø"/>
            </a:pPr>
            <a:r>
              <a:rPr lang="sv-SE" sz="2400" dirty="0"/>
              <a:t>Skriftlig bevisning: t.ex. jämförelsematerial med arrendeavtal, kartor mm</a:t>
            </a:r>
          </a:p>
          <a:p>
            <a:pPr lvl="1">
              <a:buFont typeface="Wingdings" pitchFamily="2" charset="2"/>
              <a:buChar char="Ø"/>
            </a:pPr>
            <a:r>
              <a:rPr lang="sv-SE" sz="2400" dirty="0"/>
              <a:t>Muntlig bevisning: förhör</a:t>
            </a:r>
          </a:p>
          <a:p>
            <a:pPr>
              <a:buFont typeface="Wingdings" pitchFamily="2" charset="2"/>
              <a:buChar char="Ø"/>
            </a:pPr>
            <a:r>
              <a:rPr lang="sv-SE" sz="2400" dirty="0"/>
              <a:t> Övrig utredning: Besiktning av prövningsobjekt och jämförelseobjekt vid syn</a:t>
            </a:r>
          </a:p>
          <a:p>
            <a:pPr>
              <a:buFont typeface="Wingdings" pitchFamily="2" charset="2"/>
              <a:buChar char="Ø"/>
            </a:pPr>
            <a:r>
              <a:rPr lang="sv-SE" sz="2400" dirty="0"/>
              <a:t> Slutförande av talan</a:t>
            </a:r>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21</a:t>
            </a:fld>
            <a:endParaRPr lang="en-US" dirty="0"/>
          </a:p>
        </p:txBody>
      </p:sp>
    </p:spTree>
    <p:extLst>
      <p:ext uri="{BB962C8B-B14F-4D97-AF65-F5344CB8AC3E}">
        <p14:creationId xmlns:p14="http://schemas.microsoft.com/office/powerpoint/2010/main" val="2381132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60558" y="-5627"/>
            <a:ext cx="9875520" cy="1269242"/>
          </a:xfrm>
        </p:spPr>
        <p:txBody>
          <a:bodyPr>
            <a:noAutofit/>
          </a:bodyPr>
          <a:lstStyle/>
          <a:p>
            <a:br>
              <a:rPr lang="sv-SE" dirty="0"/>
            </a:br>
            <a:r>
              <a:rPr lang="sv-SE" dirty="0"/>
              <a:t>Arrendetvister löses genom</a:t>
            </a:r>
          </a:p>
        </p:txBody>
      </p:sp>
      <p:sp>
        <p:nvSpPr>
          <p:cNvPr id="3" name="Platshållare för innehåll 2"/>
          <p:cNvSpPr>
            <a:spLocks noGrp="1"/>
          </p:cNvSpPr>
          <p:nvPr>
            <p:ph idx="1"/>
          </p:nvPr>
        </p:nvSpPr>
        <p:spPr>
          <a:xfrm>
            <a:off x="1540042" y="1420729"/>
            <a:ext cx="9872871" cy="4133850"/>
          </a:xfrm>
        </p:spPr>
        <p:txBody>
          <a:bodyPr>
            <a:noAutofit/>
          </a:bodyPr>
          <a:lstStyle/>
          <a:p>
            <a:pPr marL="45720" indent="0">
              <a:buNone/>
            </a:pPr>
            <a:endParaRPr lang="sv-SE" dirty="0"/>
          </a:p>
          <a:p>
            <a:pPr>
              <a:buFont typeface="Wingdings" pitchFamily="2" charset="2"/>
              <a:buChar char="Ø"/>
            </a:pPr>
            <a:r>
              <a:rPr lang="sv-SE" dirty="0"/>
              <a:t> </a:t>
            </a:r>
            <a:r>
              <a:rPr lang="sv-SE" sz="2800" b="1" dirty="0"/>
              <a:t>Förlikningsavtal</a:t>
            </a:r>
          </a:p>
          <a:p>
            <a:pPr lvl="1">
              <a:buFont typeface="Wingdings" pitchFamily="2" charset="2"/>
              <a:buChar char="Ø"/>
            </a:pPr>
            <a:r>
              <a:rPr lang="sv-SE" sz="2800" dirty="0"/>
              <a:t>  Frivilligt mellan parterna</a:t>
            </a:r>
          </a:p>
          <a:p>
            <a:pPr lvl="1">
              <a:buFont typeface="Wingdings" pitchFamily="2" charset="2"/>
              <a:buChar char="Ø"/>
            </a:pPr>
            <a:endParaRPr lang="sv-SE" sz="2800" dirty="0"/>
          </a:p>
          <a:p>
            <a:pPr>
              <a:buFont typeface="Wingdings" pitchFamily="2" charset="2"/>
              <a:buChar char="Ø"/>
            </a:pPr>
            <a:r>
              <a:rPr lang="sv-SE" sz="2800" dirty="0"/>
              <a:t> </a:t>
            </a:r>
            <a:r>
              <a:rPr lang="sv-SE" sz="2800" b="1" dirty="0"/>
              <a:t>Beslut av </a:t>
            </a:r>
          </a:p>
          <a:p>
            <a:pPr lvl="1">
              <a:buFont typeface="Wingdings" pitchFamily="2" charset="2"/>
              <a:buChar char="Ø"/>
            </a:pPr>
            <a:r>
              <a:rPr lang="sv-SE" sz="2800" dirty="0"/>
              <a:t>Arrendenämnden </a:t>
            </a:r>
          </a:p>
          <a:p>
            <a:pPr lvl="1">
              <a:buFont typeface="Wingdings" pitchFamily="2" charset="2"/>
              <a:buChar char="Ø"/>
            </a:pPr>
            <a:r>
              <a:rPr lang="sv-SE" sz="2800" dirty="0"/>
              <a:t>Hovrätten</a:t>
            </a:r>
          </a:p>
          <a:p>
            <a:pPr lvl="1">
              <a:buFont typeface="Wingdings" pitchFamily="2" charset="2"/>
              <a:buChar char="Ø"/>
            </a:pPr>
            <a:r>
              <a:rPr lang="sv-SE" sz="2800" dirty="0"/>
              <a:t>Högsta domstolen</a:t>
            </a:r>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22</a:t>
            </a:fld>
            <a:endParaRPr lang="en-US" dirty="0"/>
          </a:p>
        </p:txBody>
      </p:sp>
    </p:spTree>
    <p:extLst>
      <p:ext uri="{BB962C8B-B14F-4D97-AF65-F5344CB8AC3E}">
        <p14:creationId xmlns:p14="http://schemas.microsoft.com/office/powerpoint/2010/main" val="8562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49617" y="443671"/>
            <a:ext cx="9875520" cy="1143000"/>
          </a:xfrm>
        </p:spPr>
        <p:txBody>
          <a:bodyPr>
            <a:normAutofit/>
          </a:bodyPr>
          <a:lstStyle/>
          <a:p>
            <a:pPr algn="l"/>
            <a:r>
              <a:rPr lang="sv-SE" dirty="0"/>
              <a:t>Kostnader för juridiskt biträde</a:t>
            </a:r>
          </a:p>
        </p:txBody>
      </p:sp>
      <p:sp>
        <p:nvSpPr>
          <p:cNvPr id="3" name="Platshållare för innehåll 2"/>
          <p:cNvSpPr>
            <a:spLocks noGrp="1"/>
          </p:cNvSpPr>
          <p:nvPr>
            <p:ph idx="1"/>
          </p:nvPr>
        </p:nvSpPr>
        <p:spPr>
          <a:xfrm>
            <a:off x="1143000" y="1714500"/>
            <a:ext cx="9872871" cy="4381499"/>
          </a:xfrm>
        </p:spPr>
        <p:txBody>
          <a:bodyPr>
            <a:normAutofit/>
          </a:bodyPr>
          <a:lstStyle/>
          <a:p>
            <a:pPr>
              <a:buFont typeface="Wingdings" pitchFamily="2" charset="2"/>
              <a:buChar char="Ø"/>
            </a:pPr>
            <a:r>
              <a:rPr lang="sv-SE" dirty="0"/>
              <a:t> </a:t>
            </a:r>
            <a:r>
              <a:rPr lang="sv-SE" sz="2400" b="1" dirty="0"/>
              <a:t>Arrendenämnden</a:t>
            </a:r>
          </a:p>
          <a:p>
            <a:pPr lvl="1">
              <a:buFont typeface="Wingdings" pitchFamily="2" charset="2"/>
              <a:buChar char="Ø"/>
            </a:pPr>
            <a:r>
              <a:rPr lang="sv-SE" sz="2400" dirty="0"/>
              <a:t>Parterna får själva betala för sitt juridiska biträde</a:t>
            </a:r>
          </a:p>
          <a:p>
            <a:pPr lvl="1">
              <a:buFont typeface="Wingdings" pitchFamily="2" charset="2"/>
              <a:buChar char="Ø"/>
            </a:pPr>
            <a:r>
              <a:rPr lang="sv-SE" sz="2400" dirty="0"/>
              <a:t>Rättsskyddsförsäkring gäller inte </a:t>
            </a:r>
            <a:r>
              <a:rPr lang="sv-SE" sz="2400" dirty="0" err="1"/>
              <a:t>pga</a:t>
            </a:r>
            <a:r>
              <a:rPr lang="sv-SE" sz="2400" dirty="0"/>
              <a:t> myndighet</a:t>
            </a:r>
          </a:p>
          <a:p>
            <a:pPr>
              <a:buFont typeface="Wingdings" pitchFamily="2" charset="2"/>
              <a:buChar char="Ø"/>
            </a:pPr>
            <a:r>
              <a:rPr lang="sv-SE" sz="2400" b="1" dirty="0"/>
              <a:t> Hovrätt och högsta domstol</a:t>
            </a:r>
          </a:p>
          <a:p>
            <a:pPr lvl="1">
              <a:buFont typeface="Wingdings" pitchFamily="2" charset="2"/>
              <a:buChar char="Ø"/>
            </a:pPr>
            <a:r>
              <a:rPr lang="sv-SE" sz="2400" dirty="0"/>
              <a:t>Huvudregel: Förlorande part får utöver sina egna kostnader även svara för motpartens rättegångskostnader</a:t>
            </a:r>
          </a:p>
          <a:p>
            <a:pPr lvl="1">
              <a:buFont typeface="Wingdings" pitchFamily="2" charset="2"/>
              <a:buChar char="Ø"/>
            </a:pPr>
            <a:r>
              <a:rPr lang="sv-SE" sz="2400" dirty="0"/>
              <a:t>Undantag: Vardera parten får bära sina rättegångskostnader </a:t>
            </a:r>
          </a:p>
          <a:p>
            <a:pPr lvl="1">
              <a:buFont typeface="Wingdings" pitchFamily="2" charset="2"/>
              <a:buChar char="Ø"/>
            </a:pPr>
            <a:r>
              <a:rPr lang="sv-SE" sz="2400" dirty="0"/>
              <a:t>I domstol kan rättsskyddsförsäkring täcka del av kostnaderna för eget juridiskt biträde samt motpartens rättegångskostnader.</a:t>
            </a:r>
          </a:p>
          <a:p>
            <a:pPr lvl="1">
              <a:buFont typeface="Wingdings" pitchFamily="2" charset="2"/>
              <a:buChar char="Ø"/>
            </a:pPr>
            <a:r>
              <a:rPr lang="sv-SE" sz="2400" dirty="0"/>
              <a:t> Försäkring med rättsskydd är viktig</a:t>
            </a:r>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23</a:t>
            </a:fld>
            <a:endParaRPr lang="en-US" dirty="0"/>
          </a:p>
        </p:txBody>
      </p:sp>
    </p:spTree>
    <p:extLst>
      <p:ext uri="{BB962C8B-B14F-4D97-AF65-F5344CB8AC3E}">
        <p14:creationId xmlns:p14="http://schemas.microsoft.com/office/powerpoint/2010/main" val="2825880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792A9B-33C1-564F-9202-74F9EFC75851}"/>
              </a:ext>
            </a:extLst>
          </p:cNvPr>
          <p:cNvSpPr>
            <a:spLocks noGrp="1"/>
          </p:cNvSpPr>
          <p:nvPr>
            <p:ph type="title"/>
          </p:nvPr>
        </p:nvSpPr>
        <p:spPr>
          <a:xfrm>
            <a:off x="3916680" y="635668"/>
            <a:ext cx="8275320" cy="543366"/>
          </a:xfrm>
        </p:spPr>
        <p:txBody>
          <a:bodyPr>
            <a:noAutofit/>
          </a:bodyPr>
          <a:lstStyle/>
          <a:p>
            <a:r>
              <a:rPr lang="sv-SE" dirty="0"/>
              <a:t>Grupparbete 2</a:t>
            </a:r>
          </a:p>
        </p:txBody>
      </p:sp>
      <p:sp>
        <p:nvSpPr>
          <p:cNvPr id="3" name="Platshållare för innehåll 2">
            <a:extLst>
              <a:ext uri="{FF2B5EF4-FFF2-40B4-BE49-F238E27FC236}">
                <a16:creationId xmlns:a16="http://schemas.microsoft.com/office/drawing/2014/main" id="{3E75B3E3-1D8C-B241-9BB9-CE223D2935FE}"/>
              </a:ext>
            </a:extLst>
          </p:cNvPr>
          <p:cNvSpPr>
            <a:spLocks noGrp="1"/>
          </p:cNvSpPr>
          <p:nvPr>
            <p:ph idx="1"/>
          </p:nvPr>
        </p:nvSpPr>
        <p:spPr>
          <a:xfrm>
            <a:off x="1143000" y="1927274"/>
            <a:ext cx="9872871" cy="4168726"/>
          </a:xfrm>
        </p:spPr>
        <p:txBody>
          <a:bodyPr>
            <a:normAutofit fontScale="32500" lnSpcReduction="20000"/>
          </a:bodyPr>
          <a:lstStyle/>
          <a:p>
            <a:pPr marL="45720" indent="0">
              <a:buNone/>
            </a:pPr>
            <a:r>
              <a:rPr lang="sv-SE" sz="5500" b="1" dirty="0"/>
              <a:t>1. </a:t>
            </a:r>
            <a:r>
              <a:rPr lang="sv-SE" sz="5500" dirty="0"/>
              <a:t>Nej</a:t>
            </a:r>
          </a:p>
          <a:p>
            <a:pPr marL="45720" indent="0">
              <a:buNone/>
            </a:pPr>
            <a:r>
              <a:rPr lang="sv-SE" sz="5500" dirty="0"/>
              <a:t>(Endast om båda parter av fri vilja vill sänka/höja avgiften kan avtalet ändras under avtalstiden)</a:t>
            </a:r>
          </a:p>
          <a:p>
            <a:pPr marL="274320" lvl="1" indent="0">
              <a:buNone/>
            </a:pPr>
            <a:endParaRPr lang="sv-SE" sz="5500" b="1" dirty="0"/>
          </a:p>
          <a:p>
            <a:pPr marL="45720" indent="0">
              <a:buNone/>
            </a:pPr>
            <a:r>
              <a:rPr lang="sv-SE" sz="5700" b="1" dirty="0"/>
              <a:t>2. </a:t>
            </a:r>
            <a:r>
              <a:rPr lang="sv-SE" sz="5700" dirty="0"/>
              <a:t>Begära villkorsändring 1 år före avtalstidens utgång samt </a:t>
            </a:r>
          </a:p>
          <a:p>
            <a:pPr marL="274320" lvl="1" indent="0">
              <a:buNone/>
            </a:pPr>
            <a:r>
              <a:rPr lang="sv-SE" sz="5500" dirty="0"/>
              <a:t>hänskjuta villkorstvisten till Arrendenämnden senast 2 månader före avtalstidens utgång, om då ej är överens om villkoren för nästa arrendeperiod.</a:t>
            </a:r>
          </a:p>
          <a:p>
            <a:pPr marL="274320" lvl="1" indent="0">
              <a:buNone/>
            </a:pPr>
            <a:endParaRPr lang="sv-SE" sz="5500" b="1" dirty="0"/>
          </a:p>
          <a:p>
            <a:pPr marL="45720" indent="0">
              <a:buNone/>
            </a:pPr>
            <a:r>
              <a:rPr lang="sv-SE" sz="5700" b="1" dirty="0"/>
              <a:t>3. </a:t>
            </a:r>
            <a:r>
              <a:rPr lang="sv-SE" sz="5700" i="1" dirty="0"/>
              <a:t>Skälig avgift </a:t>
            </a:r>
            <a:r>
              <a:rPr lang="sv-SE" sz="5700" dirty="0"/>
              <a:t>utifrån ortspriset och enskilda avtalets innehåll och omständigheter i övrigt</a:t>
            </a:r>
          </a:p>
          <a:p>
            <a:pPr marL="274320" lvl="1" indent="0">
              <a:buNone/>
            </a:pPr>
            <a:endParaRPr lang="sv-SE" sz="5500" b="1" dirty="0"/>
          </a:p>
          <a:p>
            <a:pPr marL="45720" indent="0">
              <a:buNone/>
            </a:pPr>
            <a:r>
              <a:rPr lang="sv-SE" sz="5700" b="1" dirty="0"/>
              <a:t>4. </a:t>
            </a:r>
            <a:r>
              <a:rPr lang="sv-SE" sz="5700" i="1" dirty="0"/>
              <a:t>10 kap 6 § JB</a:t>
            </a:r>
            <a:r>
              <a:rPr lang="sv-SE" sz="5700" dirty="0"/>
              <a:t>: Skäligt belopp, avtalets innehåll och omständigheterna i övrigt</a:t>
            </a:r>
          </a:p>
          <a:p>
            <a:pPr marL="274320" lvl="1" indent="0">
              <a:buNone/>
            </a:pPr>
            <a:r>
              <a:rPr lang="sv-SE" sz="5500" i="1" dirty="0"/>
              <a:t>Förarbeten</a:t>
            </a:r>
            <a:r>
              <a:rPr lang="sv-SE" sz="5500" dirty="0"/>
              <a:t>: </a:t>
            </a:r>
          </a:p>
          <a:p>
            <a:pPr marL="274320" lvl="1" indent="0">
              <a:buNone/>
            </a:pPr>
            <a:r>
              <a:rPr lang="sv-SE" sz="5500" dirty="0"/>
              <a:t>1. Skäligt belopp utifrån ortspriset </a:t>
            </a:r>
          </a:p>
          <a:p>
            <a:pPr marL="274320" lvl="1" indent="0">
              <a:buNone/>
            </a:pPr>
            <a:r>
              <a:rPr lang="sv-SE" sz="5500" dirty="0"/>
              <a:t>2. Om inte ortspriset kan visas, skall skälig avgift bestämmas utifrån vad arrendatorer i allmänhet kan tänkas vara villiga att betala</a:t>
            </a:r>
          </a:p>
          <a:p>
            <a:pPr marL="274320" lvl="1" indent="0">
              <a:buNone/>
            </a:pPr>
            <a:endParaRPr lang="sv-SE" sz="5500" dirty="0"/>
          </a:p>
        </p:txBody>
      </p:sp>
      <p:sp>
        <p:nvSpPr>
          <p:cNvPr id="5" name="Platshållare för sidfot 4">
            <a:extLst>
              <a:ext uri="{FF2B5EF4-FFF2-40B4-BE49-F238E27FC236}">
                <a16:creationId xmlns:a16="http://schemas.microsoft.com/office/drawing/2014/main" id="{B3916CEC-0E80-1A4C-BE17-8A57B1E5FBC2}"/>
              </a:ext>
            </a:extLst>
          </p:cNvPr>
          <p:cNvSpPr>
            <a:spLocks noGrp="1"/>
          </p:cNvSpPr>
          <p:nvPr>
            <p:ph type="ftr" sz="quarter" idx="11"/>
          </p:nvPr>
        </p:nvSpPr>
        <p:spPr/>
        <p:txBody>
          <a:bodyPr/>
          <a:lstStyle/>
          <a:p>
            <a:r>
              <a:rPr lang="sv-SE"/>
              <a:t>Advokaten Agneta Gustafsson  seminarium 2018-10-22 </a:t>
            </a:r>
            <a:endParaRPr lang="en-US" dirty="0"/>
          </a:p>
        </p:txBody>
      </p:sp>
      <p:sp>
        <p:nvSpPr>
          <p:cNvPr id="6" name="Platshållare för bildnummer 5">
            <a:extLst>
              <a:ext uri="{FF2B5EF4-FFF2-40B4-BE49-F238E27FC236}">
                <a16:creationId xmlns:a16="http://schemas.microsoft.com/office/drawing/2014/main" id="{7AF7BE9A-8940-0E4C-AA46-6DC8A437D6DA}"/>
              </a:ext>
            </a:extLst>
          </p:cNvPr>
          <p:cNvSpPr>
            <a:spLocks noGrp="1"/>
          </p:cNvSpPr>
          <p:nvPr>
            <p:ph type="sldNum" sz="quarter" idx="12"/>
          </p:nvPr>
        </p:nvSpPr>
        <p:spPr/>
        <p:txBody>
          <a:bodyPr/>
          <a:lstStyle/>
          <a:p>
            <a:r>
              <a:rPr lang="en-US"/>
              <a:t>Bild </a:t>
            </a:r>
            <a:fld id="{4FAB73BC-B049-4115-A692-8D63A059BFB8}" type="slidenum">
              <a:rPr lang="en-US" smtClean="0"/>
              <a:pPr/>
              <a:t>24</a:t>
            </a:fld>
            <a:endParaRPr lang="en-US" dirty="0"/>
          </a:p>
        </p:txBody>
      </p:sp>
    </p:spTree>
    <p:extLst>
      <p:ext uri="{BB962C8B-B14F-4D97-AF65-F5344CB8AC3E}">
        <p14:creationId xmlns:p14="http://schemas.microsoft.com/office/powerpoint/2010/main" val="309128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792A9B-33C1-564F-9202-74F9EFC75851}"/>
              </a:ext>
            </a:extLst>
          </p:cNvPr>
          <p:cNvSpPr>
            <a:spLocks noGrp="1"/>
          </p:cNvSpPr>
          <p:nvPr>
            <p:ph type="title"/>
          </p:nvPr>
        </p:nvSpPr>
        <p:spPr>
          <a:xfrm>
            <a:off x="3949148" y="546111"/>
            <a:ext cx="9875520" cy="730300"/>
          </a:xfrm>
        </p:spPr>
        <p:txBody>
          <a:bodyPr>
            <a:normAutofit/>
          </a:bodyPr>
          <a:lstStyle/>
          <a:p>
            <a:r>
              <a:rPr lang="sv-SE" dirty="0"/>
              <a:t>Grupparbete 2</a:t>
            </a:r>
          </a:p>
        </p:txBody>
      </p:sp>
      <p:sp>
        <p:nvSpPr>
          <p:cNvPr id="3" name="Platshållare för innehåll 2">
            <a:extLst>
              <a:ext uri="{FF2B5EF4-FFF2-40B4-BE49-F238E27FC236}">
                <a16:creationId xmlns:a16="http://schemas.microsoft.com/office/drawing/2014/main" id="{3E75B3E3-1D8C-B241-9BB9-CE223D2935FE}"/>
              </a:ext>
            </a:extLst>
          </p:cNvPr>
          <p:cNvSpPr>
            <a:spLocks noGrp="1"/>
          </p:cNvSpPr>
          <p:nvPr>
            <p:ph idx="1"/>
          </p:nvPr>
        </p:nvSpPr>
        <p:spPr>
          <a:xfrm>
            <a:off x="1143000" y="1954190"/>
            <a:ext cx="9872871" cy="4141810"/>
          </a:xfrm>
        </p:spPr>
        <p:txBody>
          <a:bodyPr>
            <a:normAutofit lnSpcReduction="10000"/>
          </a:bodyPr>
          <a:lstStyle/>
          <a:p>
            <a:pPr marL="45720" indent="0">
              <a:buNone/>
            </a:pPr>
            <a:r>
              <a:rPr lang="sv-SE" b="1" dirty="0"/>
              <a:t>5. </a:t>
            </a:r>
            <a:r>
              <a:rPr lang="sv-SE" i="1" dirty="0"/>
              <a:t>Jordägares argument</a:t>
            </a:r>
            <a:r>
              <a:rPr lang="sv-SE" dirty="0"/>
              <a:t>: avgift vid fritt val av arrendator som vid en ny upplåtelse, rimlig avkastning, högre kostnader och skatter samt vad arrendatorer i allmänhet vill betala</a:t>
            </a:r>
          </a:p>
          <a:p>
            <a:pPr marL="45720" indent="0">
              <a:buNone/>
            </a:pPr>
            <a:r>
              <a:rPr lang="sv-SE" b="1" dirty="0"/>
              <a:t>6. </a:t>
            </a:r>
            <a:r>
              <a:rPr lang="sv-SE" i="1" dirty="0"/>
              <a:t>Ortspriset</a:t>
            </a:r>
            <a:r>
              <a:rPr lang="sv-SE" dirty="0"/>
              <a:t>: vad andra arrendatorer på den aktuella orten betalar i avgift</a:t>
            </a:r>
          </a:p>
          <a:p>
            <a:pPr marL="45720" indent="0">
              <a:buNone/>
            </a:pPr>
            <a:r>
              <a:rPr lang="sv-SE" sz="2200" b="1" dirty="0"/>
              <a:t>7. </a:t>
            </a:r>
            <a:r>
              <a:rPr lang="sv-SE" sz="2200" dirty="0"/>
              <a:t>Alternativ</a:t>
            </a:r>
          </a:p>
          <a:p>
            <a:pPr marL="274320" lvl="1" indent="0">
              <a:buNone/>
            </a:pPr>
            <a:r>
              <a:rPr lang="sv-SE" sz="2200" b="1" dirty="0"/>
              <a:t>a. </a:t>
            </a:r>
            <a:r>
              <a:rPr lang="sv-SE" sz="2200" dirty="0"/>
              <a:t>Om ingen  part hänskjutit tvisten: gamla avtalet fortsätter löpa</a:t>
            </a:r>
          </a:p>
          <a:p>
            <a:pPr marL="274320" lvl="1" indent="0">
              <a:buNone/>
            </a:pPr>
            <a:r>
              <a:rPr lang="sv-SE" sz="2200" b="1" dirty="0"/>
              <a:t>b. </a:t>
            </a:r>
            <a:r>
              <a:rPr lang="sv-SE" sz="2200" dirty="0"/>
              <a:t>Om part hänskjutit till Arrendenämnden: beslutar nämnden eller hovrätten</a:t>
            </a:r>
            <a:br>
              <a:rPr lang="sv-SE" sz="2200" dirty="0"/>
            </a:br>
            <a:endParaRPr lang="sv-SE" sz="2200" dirty="0"/>
          </a:p>
          <a:p>
            <a:pPr marL="45720" indent="0">
              <a:buNone/>
            </a:pPr>
            <a:r>
              <a:rPr lang="sv-SE" b="1" dirty="0"/>
              <a:t>8. </a:t>
            </a:r>
            <a:r>
              <a:rPr lang="sv-SE" sz="2400" dirty="0"/>
              <a:t>Nej, en myndighet</a:t>
            </a:r>
          </a:p>
          <a:p>
            <a:pPr marL="274320" lvl="1" indent="0">
              <a:buNone/>
            </a:pPr>
            <a:endParaRPr lang="sv-SE" sz="2200" b="1" dirty="0"/>
          </a:p>
          <a:p>
            <a:pPr marL="45720" indent="0">
              <a:buNone/>
            </a:pPr>
            <a:r>
              <a:rPr lang="sv-SE" b="1" dirty="0"/>
              <a:t>9. </a:t>
            </a:r>
            <a:r>
              <a:rPr lang="sv-SE" sz="2400" dirty="0"/>
              <a:t>Överklaga till Hovrätten</a:t>
            </a:r>
          </a:p>
        </p:txBody>
      </p:sp>
      <p:sp>
        <p:nvSpPr>
          <p:cNvPr id="5" name="Platshållare för sidfot 4">
            <a:extLst>
              <a:ext uri="{FF2B5EF4-FFF2-40B4-BE49-F238E27FC236}">
                <a16:creationId xmlns:a16="http://schemas.microsoft.com/office/drawing/2014/main" id="{B3916CEC-0E80-1A4C-BE17-8A57B1E5FBC2}"/>
              </a:ext>
            </a:extLst>
          </p:cNvPr>
          <p:cNvSpPr>
            <a:spLocks noGrp="1"/>
          </p:cNvSpPr>
          <p:nvPr>
            <p:ph type="ftr" sz="quarter" idx="11"/>
          </p:nvPr>
        </p:nvSpPr>
        <p:spPr/>
        <p:txBody>
          <a:bodyPr/>
          <a:lstStyle/>
          <a:p>
            <a:r>
              <a:rPr lang="sv-SE"/>
              <a:t>Advokaten Agneta Gustafsson  seminarium 2018-10-22 </a:t>
            </a:r>
            <a:endParaRPr lang="en-US" dirty="0"/>
          </a:p>
        </p:txBody>
      </p:sp>
      <p:sp>
        <p:nvSpPr>
          <p:cNvPr id="6" name="Platshållare för bildnummer 5">
            <a:extLst>
              <a:ext uri="{FF2B5EF4-FFF2-40B4-BE49-F238E27FC236}">
                <a16:creationId xmlns:a16="http://schemas.microsoft.com/office/drawing/2014/main" id="{7AF7BE9A-8940-0E4C-AA46-6DC8A437D6DA}"/>
              </a:ext>
            </a:extLst>
          </p:cNvPr>
          <p:cNvSpPr>
            <a:spLocks noGrp="1"/>
          </p:cNvSpPr>
          <p:nvPr>
            <p:ph type="sldNum" sz="quarter" idx="12"/>
          </p:nvPr>
        </p:nvSpPr>
        <p:spPr/>
        <p:txBody>
          <a:bodyPr/>
          <a:lstStyle/>
          <a:p>
            <a:r>
              <a:rPr lang="en-US"/>
              <a:t>Bild </a:t>
            </a:r>
            <a:fld id="{4FAB73BC-B049-4115-A692-8D63A059BFB8}" type="slidenum">
              <a:rPr lang="en-US" smtClean="0"/>
              <a:pPr/>
              <a:t>25</a:t>
            </a:fld>
            <a:endParaRPr lang="en-US" dirty="0"/>
          </a:p>
        </p:txBody>
      </p:sp>
    </p:spTree>
    <p:extLst>
      <p:ext uri="{BB962C8B-B14F-4D97-AF65-F5344CB8AC3E}">
        <p14:creationId xmlns:p14="http://schemas.microsoft.com/office/powerpoint/2010/main" val="291979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43000" y="438150"/>
            <a:ext cx="9875520" cy="876300"/>
          </a:xfrm>
        </p:spPr>
        <p:txBody>
          <a:bodyPr>
            <a:normAutofit/>
          </a:bodyPr>
          <a:lstStyle/>
          <a:p>
            <a:pPr algn="r"/>
            <a:r>
              <a:rPr lang="sv-SE" sz="2200" i="1" dirty="0">
                <a:solidFill>
                  <a:srgbClr val="96BE0E"/>
                </a:solidFill>
              </a:rPr>
              <a:t>forts.</a:t>
            </a:r>
            <a:r>
              <a:rPr lang="sv-SE" sz="2200" dirty="0"/>
              <a:t> BARO</a:t>
            </a:r>
          </a:p>
        </p:txBody>
      </p:sp>
      <p:sp>
        <p:nvSpPr>
          <p:cNvPr id="3" name="Platshållare för innehåll 2"/>
          <p:cNvSpPr>
            <a:spLocks noGrp="1"/>
          </p:cNvSpPr>
          <p:nvPr>
            <p:ph idx="1"/>
          </p:nvPr>
        </p:nvSpPr>
        <p:spPr>
          <a:xfrm>
            <a:off x="1143000" y="1790700"/>
            <a:ext cx="9872871" cy="4305299"/>
          </a:xfrm>
        </p:spPr>
        <p:txBody>
          <a:bodyPr>
            <a:normAutofit/>
          </a:bodyPr>
          <a:lstStyle/>
          <a:p>
            <a:pPr>
              <a:buFont typeface="Wingdings" pitchFamily="2" charset="2"/>
              <a:buChar char="Ø"/>
            </a:pPr>
            <a:r>
              <a:rPr lang="sv-SE" sz="2600" dirty="0"/>
              <a:t> </a:t>
            </a:r>
            <a:r>
              <a:rPr lang="sv-SE" sz="3000" dirty="0"/>
              <a:t>Vid frågor om bostadsarrende:</a:t>
            </a:r>
          </a:p>
          <a:p>
            <a:pPr lvl="1">
              <a:buFont typeface="Wingdings" pitchFamily="2" charset="2"/>
              <a:buChar char="Ø"/>
            </a:pPr>
            <a:r>
              <a:rPr lang="sv-SE" sz="3000" dirty="0"/>
              <a:t> </a:t>
            </a:r>
            <a:r>
              <a:rPr lang="sv-SE" sz="2800" dirty="0"/>
              <a:t>Kontakta BARO som svarar på </a:t>
            </a:r>
            <a:r>
              <a:rPr lang="sv-SE" sz="2800" i="1" dirty="0"/>
              <a:t>allmänna</a:t>
            </a:r>
            <a:r>
              <a:rPr lang="sv-SE" sz="2800" dirty="0"/>
              <a:t> </a:t>
            </a:r>
            <a:r>
              <a:rPr lang="sv-SE" sz="2800" i="1" dirty="0"/>
              <a:t>övergripande frågor </a:t>
            </a:r>
          </a:p>
          <a:p>
            <a:pPr lvl="1">
              <a:buFont typeface="Wingdings" pitchFamily="2" charset="2"/>
              <a:buChar char="Ø"/>
            </a:pPr>
            <a:r>
              <a:rPr lang="sv-SE" sz="2800" i="1" dirty="0"/>
              <a:t> Det är inte </a:t>
            </a:r>
            <a:r>
              <a:rPr lang="sv-SE" sz="2800" dirty="0" err="1"/>
              <a:t>BARO:s</a:t>
            </a:r>
            <a:r>
              <a:rPr lang="sv-SE" sz="2800" dirty="0"/>
              <a:t> uppgift att lämna juridisk rådgivning eller att biträda arrendatorer i tvister med jordägare</a:t>
            </a:r>
          </a:p>
          <a:p>
            <a:pPr lvl="1">
              <a:buFont typeface="Wingdings" pitchFamily="2" charset="2"/>
              <a:buChar char="Ø"/>
            </a:pPr>
            <a:r>
              <a:rPr lang="sv-SE" sz="2800" dirty="0"/>
              <a:t> Behöver du </a:t>
            </a:r>
            <a:r>
              <a:rPr lang="sv-SE" sz="2800" i="1" dirty="0"/>
              <a:t>juridiskt biträde </a:t>
            </a:r>
            <a:r>
              <a:rPr lang="sv-SE" sz="2800" dirty="0"/>
              <a:t>har BARO viss kännedom om jurister och advokater som har erfarenhet av tvister om bostadsarrenden</a:t>
            </a:r>
          </a:p>
          <a:p>
            <a:pPr lvl="1">
              <a:buFont typeface="Wingdings" pitchFamily="2" charset="2"/>
              <a:buChar char="Ø"/>
            </a:pPr>
            <a:endParaRPr lang="sv-SE" sz="3000" dirty="0"/>
          </a:p>
          <a:p>
            <a:pPr>
              <a:buFont typeface="Wingdings" pitchFamily="2" charset="2"/>
              <a:buChar char="Ø"/>
            </a:pPr>
            <a:r>
              <a:rPr lang="sv-SE" sz="3000" dirty="0"/>
              <a:t> </a:t>
            </a:r>
            <a:r>
              <a:rPr lang="sv-SE" sz="3000" dirty="0" err="1"/>
              <a:t>BARO:s</a:t>
            </a:r>
            <a:r>
              <a:rPr lang="sv-SE" sz="3000" dirty="0"/>
              <a:t> </a:t>
            </a:r>
            <a:r>
              <a:rPr lang="sv-SE" sz="3000" i="1" dirty="0"/>
              <a:t>hemsida</a:t>
            </a:r>
            <a:r>
              <a:rPr lang="sv-SE" sz="3000" dirty="0"/>
              <a:t>: </a:t>
            </a:r>
            <a:r>
              <a:rPr lang="sv-SE" sz="3000" dirty="0">
                <a:hlinkClick r:id="rId2"/>
              </a:rPr>
              <a:t>www.arrenden.se</a:t>
            </a:r>
            <a:endParaRPr lang="sv-SE" sz="3000" dirty="0"/>
          </a:p>
          <a:p>
            <a:pPr marL="0" indent="0">
              <a:buNone/>
            </a:pPr>
            <a:endParaRPr lang="sv-SE" sz="2600" dirty="0"/>
          </a:p>
          <a:p>
            <a:endParaRPr lang="sv-SE" dirty="0">
              <a:solidFill>
                <a:srgbClr val="FF0000"/>
              </a:solidFill>
            </a:endParaRPr>
          </a:p>
          <a:p>
            <a:endParaRPr lang="sv-SE" dirty="0">
              <a:solidFill>
                <a:srgbClr val="FF0000"/>
              </a:solidFill>
            </a:endParaRPr>
          </a:p>
          <a:p>
            <a:endParaRPr lang="sv-SE" dirty="0"/>
          </a:p>
          <a:p>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3</a:t>
            </a:fld>
            <a:endParaRPr lang="en-US" dirty="0"/>
          </a:p>
        </p:txBody>
      </p:sp>
    </p:spTree>
    <p:extLst>
      <p:ext uri="{BB962C8B-B14F-4D97-AF65-F5344CB8AC3E}">
        <p14:creationId xmlns:p14="http://schemas.microsoft.com/office/powerpoint/2010/main" val="275832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36182" y="472239"/>
            <a:ext cx="8522970" cy="838200"/>
          </a:xfrm>
        </p:spPr>
        <p:txBody>
          <a:bodyPr>
            <a:normAutofit/>
          </a:bodyPr>
          <a:lstStyle/>
          <a:p>
            <a:r>
              <a:rPr lang="sv-SE" dirty="0"/>
              <a:t>BARO verkar bland annat för</a:t>
            </a:r>
          </a:p>
        </p:txBody>
      </p:sp>
      <p:sp>
        <p:nvSpPr>
          <p:cNvPr id="3" name="Platshållare för innehåll 2"/>
          <p:cNvSpPr>
            <a:spLocks noGrp="1"/>
          </p:cNvSpPr>
          <p:nvPr>
            <p:ph idx="1"/>
          </p:nvPr>
        </p:nvSpPr>
        <p:spPr>
          <a:xfrm>
            <a:off x="1143000" y="1657350"/>
            <a:ext cx="9872871" cy="4438649"/>
          </a:xfrm>
        </p:spPr>
        <p:txBody>
          <a:bodyPr>
            <a:normAutofit/>
          </a:bodyPr>
          <a:lstStyle/>
          <a:p>
            <a:pPr>
              <a:buFont typeface="Wingdings" pitchFamily="2" charset="2"/>
              <a:buChar char="Ø"/>
            </a:pPr>
            <a:r>
              <a:rPr lang="sv-SE" dirty="0"/>
              <a:t>att dagens ojämlika maktförhållandet mellan jordägare och arrendator utjämnas </a:t>
            </a:r>
          </a:p>
          <a:p>
            <a:pPr>
              <a:buFont typeface="Wingdings" pitchFamily="2" charset="2"/>
              <a:buChar char="Ø"/>
            </a:pPr>
            <a:r>
              <a:rPr lang="sv-SE" dirty="0"/>
              <a:t> att information om gällande </a:t>
            </a:r>
            <a:r>
              <a:rPr lang="sv-SE" i="1" dirty="0"/>
              <a:t>skyddslagstiftning sprids</a:t>
            </a:r>
          </a:p>
          <a:p>
            <a:pPr>
              <a:buFont typeface="Wingdings" pitchFamily="2" charset="2"/>
              <a:buChar char="Ø"/>
            </a:pPr>
            <a:r>
              <a:rPr lang="sv-SE" dirty="0"/>
              <a:t>att </a:t>
            </a:r>
            <a:r>
              <a:rPr lang="sv-SE" i="1" dirty="0"/>
              <a:t>skenande arrendeavgifter </a:t>
            </a:r>
            <a:r>
              <a:rPr lang="sv-SE" dirty="0"/>
              <a:t>och </a:t>
            </a:r>
            <a:r>
              <a:rPr lang="sv-SE" i="1" dirty="0"/>
              <a:t>oskäliga arrendevillkor </a:t>
            </a:r>
            <a:r>
              <a:rPr lang="sv-SE" dirty="0"/>
              <a:t>stoppas</a:t>
            </a:r>
          </a:p>
          <a:p>
            <a:pPr>
              <a:buFont typeface="Wingdings" pitchFamily="2" charset="2"/>
              <a:buChar char="Ø"/>
            </a:pPr>
            <a:r>
              <a:rPr lang="sv-SE" dirty="0"/>
              <a:t>att s.k. </a:t>
            </a:r>
            <a:r>
              <a:rPr lang="sv-SE" dirty="0" err="1"/>
              <a:t>nyupplåtelser</a:t>
            </a:r>
            <a:r>
              <a:rPr lang="sv-SE" dirty="0"/>
              <a:t> underkänns som </a:t>
            </a:r>
            <a:r>
              <a:rPr lang="sv-SE" i="1" dirty="0"/>
              <a:t>jämförelseobjekt</a:t>
            </a:r>
            <a:endParaRPr lang="sv-SE" dirty="0"/>
          </a:p>
          <a:p>
            <a:pPr>
              <a:buFont typeface="Wingdings" pitchFamily="2" charset="2"/>
              <a:buChar char="Ø"/>
            </a:pPr>
            <a:r>
              <a:rPr lang="sv-SE" dirty="0"/>
              <a:t>att </a:t>
            </a:r>
            <a:r>
              <a:rPr lang="sv-SE" i="1" dirty="0"/>
              <a:t>längre arrendeperiode</a:t>
            </a:r>
            <a:r>
              <a:rPr lang="sv-SE" dirty="0"/>
              <a:t>r än minimiperioden om 5 år uppnås</a:t>
            </a:r>
          </a:p>
          <a:p>
            <a:pPr>
              <a:buFont typeface="Wingdings" pitchFamily="2" charset="2"/>
              <a:buChar char="Ø"/>
            </a:pPr>
            <a:r>
              <a:rPr lang="sv-SE" dirty="0"/>
              <a:t>att </a:t>
            </a:r>
            <a:r>
              <a:rPr lang="sv-SE" i="1" dirty="0"/>
              <a:t>andrahandsupplåtelser </a:t>
            </a:r>
            <a:r>
              <a:rPr lang="sv-SE" dirty="0"/>
              <a:t>regleras så att besittningsskyddet inte urholkas</a:t>
            </a:r>
          </a:p>
          <a:p>
            <a:pPr>
              <a:buFont typeface="Wingdings" pitchFamily="2" charset="2"/>
              <a:buChar char="Ø"/>
            </a:pPr>
            <a:r>
              <a:rPr lang="sv-SE" dirty="0"/>
              <a:t>att vid fastställande av arrendeavgift verka för att beslut grundas på av </a:t>
            </a:r>
            <a:r>
              <a:rPr lang="sv-SE" i="1" dirty="0"/>
              <a:t>parterna framlagda synbara faktorer</a:t>
            </a:r>
            <a:r>
              <a:rPr lang="sv-SE" dirty="0"/>
              <a:t> och bevis t.ex. ortens pris för jämförbara arrenden på råmark med hänsyn till att det är skyddslagstiftning till förmån för arrendatorn</a:t>
            </a:r>
          </a:p>
          <a:p>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4</a:t>
            </a:fld>
            <a:endParaRPr lang="en-US" dirty="0"/>
          </a:p>
        </p:txBody>
      </p:sp>
    </p:spTree>
    <p:extLst>
      <p:ext uri="{BB962C8B-B14F-4D97-AF65-F5344CB8AC3E}">
        <p14:creationId xmlns:p14="http://schemas.microsoft.com/office/powerpoint/2010/main" val="2793900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4600" y="609600"/>
            <a:ext cx="8161020" cy="747387"/>
          </a:xfrm>
        </p:spPr>
        <p:txBody>
          <a:bodyPr>
            <a:normAutofit/>
          </a:bodyPr>
          <a:lstStyle/>
          <a:p>
            <a:r>
              <a:rPr lang="sv-SE" dirty="0"/>
              <a:t>Vad är ett bostadsarrende?</a:t>
            </a:r>
          </a:p>
        </p:txBody>
      </p:sp>
      <p:sp>
        <p:nvSpPr>
          <p:cNvPr id="3" name="Platshållare för innehåll 2"/>
          <p:cNvSpPr>
            <a:spLocks noGrp="1"/>
          </p:cNvSpPr>
          <p:nvPr>
            <p:ph idx="1"/>
          </p:nvPr>
        </p:nvSpPr>
        <p:spPr>
          <a:xfrm>
            <a:off x="1143000" y="1954060"/>
            <a:ext cx="10000622" cy="4141940"/>
          </a:xfrm>
        </p:spPr>
        <p:txBody>
          <a:bodyPr>
            <a:normAutofit lnSpcReduction="10000"/>
          </a:bodyPr>
          <a:lstStyle/>
          <a:p>
            <a:pPr>
              <a:buFont typeface="Wingdings" pitchFamily="2" charset="2"/>
              <a:buChar char="Ø"/>
            </a:pPr>
            <a:r>
              <a:rPr lang="sv-SE" dirty="0"/>
              <a:t>Bostadsarrende föreligger enligt 10 kap. 1 § Jordabalken (JB):</a:t>
            </a:r>
          </a:p>
          <a:p>
            <a:pPr>
              <a:buFont typeface="Wingdings" pitchFamily="2" charset="2"/>
              <a:buChar char="Ø"/>
            </a:pPr>
            <a:r>
              <a:rPr lang="sv-SE" sz="1800" i="1" dirty="0"/>
              <a:t> När jord upplåtes på arrende för annat ändamål än jordbruk samt arrendatorn enligt arrendeupplåtelsen har rätt att på arrendestället uppföra eller bibehålla bostadshus och det inte är uppenbart att upplåtelsens huvudsakliga syfte är att tillgodose annat ändamål än att bereda bostad åt arrendatorn och honom närstående</a:t>
            </a:r>
          </a:p>
          <a:p>
            <a:pPr marL="45720" indent="0">
              <a:buNone/>
            </a:pPr>
            <a:endParaRPr lang="sv-SE" sz="1800" i="1" dirty="0"/>
          </a:p>
          <a:p>
            <a:pPr>
              <a:buFont typeface="Wingdings" pitchFamily="2" charset="2"/>
              <a:buChar char="Ø"/>
            </a:pPr>
            <a:r>
              <a:rPr lang="sv-SE" b="1" dirty="0"/>
              <a:t>Bostadsarrende</a:t>
            </a:r>
            <a:r>
              <a:rPr lang="sv-SE" dirty="0"/>
              <a:t> </a:t>
            </a:r>
          </a:p>
          <a:p>
            <a:pPr>
              <a:buFont typeface="Wingdings" pitchFamily="2" charset="2"/>
              <a:buChar char="Ø"/>
            </a:pPr>
            <a:r>
              <a:rPr lang="sv-SE" dirty="0"/>
              <a:t> ger arrendatorn rätt att på arrendestället uppföra eller ha kvar </a:t>
            </a:r>
            <a:r>
              <a:rPr lang="sv-SE" i="1" dirty="0"/>
              <a:t>bostadshus</a:t>
            </a:r>
          </a:p>
          <a:p>
            <a:pPr>
              <a:buFont typeface="Wingdings" pitchFamily="2" charset="2"/>
              <a:buChar char="Ø"/>
            </a:pPr>
            <a:r>
              <a:rPr lang="sv-SE" dirty="0"/>
              <a:t> en </a:t>
            </a:r>
            <a:r>
              <a:rPr lang="sv-SE" i="1" dirty="0"/>
              <a:t>total nyttjanderätt </a:t>
            </a:r>
            <a:r>
              <a:rPr lang="sv-SE" dirty="0"/>
              <a:t>där arrendatorn har arrendestället helt i sin besitt­ning i jordägarens ställe </a:t>
            </a:r>
          </a:p>
          <a:p>
            <a:pPr>
              <a:buFont typeface="Wingdings" pitchFamily="2" charset="2"/>
              <a:buChar char="Ø"/>
            </a:pPr>
            <a:r>
              <a:rPr lang="sv-SE" dirty="0"/>
              <a:t> arrendatorn har ett mycket starkt </a:t>
            </a:r>
            <a:r>
              <a:rPr lang="sv-SE" i="1" dirty="0"/>
              <a:t>besittningsskydd</a:t>
            </a:r>
          </a:p>
        </p:txBody>
      </p:sp>
      <p:sp>
        <p:nvSpPr>
          <p:cNvPr id="5" name="Platshållare för sidfot 4"/>
          <p:cNvSpPr>
            <a:spLocks noGrp="1"/>
          </p:cNvSpPr>
          <p:nvPr>
            <p:ph type="ftr" sz="quarter" idx="11"/>
          </p:nvPr>
        </p:nvSpPr>
        <p:spPr/>
        <p:txBody>
          <a:bodyPr/>
          <a:lstStyle/>
          <a:p>
            <a:r>
              <a:rPr lang="sv-SE"/>
              <a:t>Advokaten Agneta Gustafsson  seminarium 2018-10-22 </a:t>
            </a:r>
            <a:endParaRPr lang="en-US" dirty="0"/>
          </a:p>
        </p:txBody>
      </p:sp>
      <p:sp>
        <p:nvSpPr>
          <p:cNvPr id="6" name="Platshållare för bildnummer 5"/>
          <p:cNvSpPr>
            <a:spLocks noGrp="1"/>
          </p:cNvSpPr>
          <p:nvPr>
            <p:ph type="sldNum" sz="quarter" idx="12"/>
          </p:nvPr>
        </p:nvSpPr>
        <p:spPr/>
        <p:txBody>
          <a:bodyPr/>
          <a:lstStyle/>
          <a:p>
            <a:r>
              <a:rPr lang="en-US"/>
              <a:t>Bild </a:t>
            </a:r>
            <a:fld id="{4FAB73BC-B049-4115-A692-8D63A059BFB8}" type="slidenum">
              <a:rPr lang="en-US" smtClean="0"/>
              <a:pPr/>
              <a:t>5</a:t>
            </a:fld>
            <a:endParaRPr lang="en-US" dirty="0"/>
          </a:p>
        </p:txBody>
      </p:sp>
    </p:spTree>
    <p:extLst>
      <p:ext uri="{BB962C8B-B14F-4D97-AF65-F5344CB8AC3E}">
        <p14:creationId xmlns:p14="http://schemas.microsoft.com/office/powerpoint/2010/main" val="264179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4600" y="648669"/>
            <a:ext cx="9875520" cy="671644"/>
          </a:xfrm>
        </p:spPr>
        <p:txBody>
          <a:bodyPr>
            <a:noAutofit/>
          </a:bodyPr>
          <a:lstStyle/>
          <a:p>
            <a:r>
              <a:rPr lang="sv-SE" dirty="0"/>
              <a:t>Bostadsarrendators besittningsskydd</a:t>
            </a:r>
          </a:p>
        </p:txBody>
      </p:sp>
      <p:sp>
        <p:nvSpPr>
          <p:cNvPr id="3" name="Platshållare för innehåll 2"/>
          <p:cNvSpPr>
            <a:spLocks noGrp="1"/>
          </p:cNvSpPr>
          <p:nvPr>
            <p:ph idx="1"/>
          </p:nvPr>
        </p:nvSpPr>
        <p:spPr>
          <a:xfrm>
            <a:off x="1162876" y="1472372"/>
            <a:ext cx="9872871" cy="4964522"/>
          </a:xfrm>
        </p:spPr>
        <p:txBody>
          <a:bodyPr>
            <a:normAutofit fontScale="77500" lnSpcReduction="20000"/>
          </a:bodyPr>
          <a:lstStyle/>
          <a:p>
            <a:pPr>
              <a:buFont typeface="Wingdings" pitchFamily="2" charset="2"/>
              <a:buChar char="Ø"/>
            </a:pPr>
            <a:r>
              <a:rPr lang="sv-SE" sz="2800" dirty="0"/>
              <a:t>Bostadsarrendator har starkt besittningsskydd </a:t>
            </a:r>
          </a:p>
          <a:p>
            <a:pPr marL="45720" indent="0">
              <a:buNone/>
            </a:pPr>
            <a:endParaRPr lang="sv-SE" sz="2800" dirty="0"/>
          </a:p>
          <a:p>
            <a:pPr lvl="1">
              <a:buFont typeface="Wingdings" pitchFamily="2" charset="2"/>
              <a:buChar char="Ø"/>
            </a:pPr>
            <a:r>
              <a:rPr lang="sv-SE" sz="2800" dirty="0"/>
              <a:t>Huvudregeln: Arrendatorn har rätt till förlängning av bostadsarrendeavtalet</a:t>
            </a:r>
          </a:p>
          <a:p>
            <a:pPr lvl="2">
              <a:buFont typeface="Wingdings" pitchFamily="2" charset="2"/>
              <a:buChar char="Ø"/>
            </a:pPr>
            <a:r>
              <a:rPr lang="sv-SE" sz="2800" dirty="0"/>
              <a:t>Utgångspunkten i Arr­­ende­­­­nämndens prövning är att arrendatorn ska få förlängning av arrendeavtalet och att arrendatorn har ett starkt besittningsskydd</a:t>
            </a:r>
          </a:p>
          <a:p>
            <a:pPr lvl="2">
              <a:buFont typeface="Wingdings" pitchFamily="2" charset="2"/>
              <a:buChar char="Ø"/>
            </a:pPr>
            <a:endParaRPr lang="sv-SE" sz="2800" dirty="0"/>
          </a:p>
          <a:p>
            <a:pPr lvl="1">
              <a:buFont typeface="Wingdings" pitchFamily="2" charset="2"/>
              <a:buChar char="Ø"/>
            </a:pPr>
            <a:r>
              <a:rPr lang="sv-SE" sz="2800" dirty="0"/>
              <a:t>Undantag: om det finns någon besittningsbrytande grund i 10 kap. 5 § JB, t.ex.:</a:t>
            </a:r>
          </a:p>
          <a:p>
            <a:pPr lvl="2">
              <a:buFont typeface="Wingdings" pitchFamily="2" charset="2"/>
              <a:buChar char="Ø"/>
            </a:pPr>
            <a:r>
              <a:rPr lang="sv-SE" sz="2800" dirty="0"/>
              <a:t>att arrendeavgiften inte har betalats</a:t>
            </a:r>
          </a:p>
          <a:p>
            <a:pPr lvl="2">
              <a:buFont typeface="Wingdings" pitchFamily="2" charset="2"/>
              <a:buChar char="Ø"/>
            </a:pPr>
            <a:r>
              <a:rPr lang="sv-SE" sz="2800" dirty="0"/>
              <a:t>att byggnad har uppförts utan bygglov eller i strid med detaljplan</a:t>
            </a:r>
          </a:p>
          <a:p>
            <a:pPr lvl="2">
              <a:buFont typeface="Wingdings" pitchFamily="2" charset="2"/>
              <a:buChar char="Ø"/>
            </a:pPr>
            <a:r>
              <a:rPr lang="sv-SE" sz="2800" dirty="0"/>
              <a:t>att arrendatorn i väsentlig mån har åsidosatt skyldighet enligt avtalet</a:t>
            </a:r>
          </a:p>
          <a:p>
            <a:pPr lvl="2">
              <a:buFont typeface="Wingdings" pitchFamily="2" charset="2"/>
              <a:buChar char="Ø"/>
            </a:pPr>
            <a:r>
              <a:rPr lang="sv-SE" sz="2800" dirty="0"/>
              <a:t>om jordägaren hävdar att marken ska användas för annat ändamål som jordbruk, industri eller annan ekonom­isk verksamhet. Arrendenämnden ska då göra en intresseavvägning mellan parterna. Jord­ägarens intresse att förfoga över marken måste då påtagligt överväga arrendatorns in­tresse av fortsatt bostadsarrende.</a:t>
            </a:r>
          </a:p>
          <a:p>
            <a:endParaRPr lang="sv-SE"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6</a:t>
            </a:fld>
            <a:endParaRPr lang="en-US" dirty="0"/>
          </a:p>
        </p:txBody>
      </p:sp>
    </p:spTree>
    <p:extLst>
      <p:ext uri="{BB962C8B-B14F-4D97-AF65-F5344CB8AC3E}">
        <p14:creationId xmlns:p14="http://schemas.microsoft.com/office/powerpoint/2010/main" val="3556027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743200" y="564442"/>
            <a:ext cx="9875520" cy="872197"/>
          </a:xfrm>
        </p:spPr>
        <p:txBody>
          <a:bodyPr>
            <a:normAutofit/>
          </a:bodyPr>
          <a:lstStyle/>
          <a:p>
            <a:r>
              <a:rPr lang="sv-SE" dirty="0"/>
              <a:t>Bostadsarrendeavtalet</a:t>
            </a:r>
          </a:p>
        </p:txBody>
      </p:sp>
      <p:sp>
        <p:nvSpPr>
          <p:cNvPr id="3" name="Platshållare för innehåll 2"/>
          <p:cNvSpPr>
            <a:spLocks noGrp="1"/>
          </p:cNvSpPr>
          <p:nvPr>
            <p:ph idx="1"/>
          </p:nvPr>
        </p:nvSpPr>
        <p:spPr>
          <a:xfrm>
            <a:off x="1162876" y="1211286"/>
            <a:ext cx="9872871" cy="4591050"/>
          </a:xfrm>
        </p:spPr>
        <p:txBody>
          <a:bodyPr>
            <a:normAutofit/>
          </a:bodyPr>
          <a:lstStyle/>
          <a:p>
            <a:pPr marL="45720" indent="0">
              <a:buNone/>
            </a:pPr>
            <a:endParaRPr lang="sv-SE" dirty="0"/>
          </a:p>
          <a:p>
            <a:pPr>
              <a:buFont typeface="Wingdings" pitchFamily="2" charset="2"/>
              <a:buChar char="Ø"/>
            </a:pPr>
            <a:r>
              <a:rPr lang="sv-SE" dirty="0"/>
              <a:t> </a:t>
            </a:r>
            <a:r>
              <a:rPr lang="sv-SE" sz="2800" i="1" dirty="0"/>
              <a:t>Ersättning</a:t>
            </a:r>
            <a:r>
              <a:rPr lang="sv-SE" sz="2800" dirty="0"/>
              <a:t> ska utgå för nyttjandet av marken</a:t>
            </a:r>
          </a:p>
          <a:p>
            <a:pPr>
              <a:buFont typeface="Wingdings" pitchFamily="2" charset="2"/>
              <a:buChar char="Ø"/>
            </a:pPr>
            <a:r>
              <a:rPr lang="sv-SE" sz="2800" dirty="0"/>
              <a:t> </a:t>
            </a:r>
            <a:r>
              <a:rPr lang="sv-SE" sz="2800" i="1" dirty="0"/>
              <a:t>Skriftligt</a:t>
            </a:r>
            <a:r>
              <a:rPr lang="sv-SE" sz="2800" dirty="0"/>
              <a:t> </a:t>
            </a:r>
          </a:p>
          <a:p>
            <a:pPr>
              <a:buFont typeface="Wingdings" pitchFamily="2" charset="2"/>
              <a:buChar char="Ø"/>
            </a:pPr>
            <a:r>
              <a:rPr lang="sv-SE" sz="2800" dirty="0"/>
              <a:t> Innehålla </a:t>
            </a:r>
            <a:r>
              <a:rPr lang="sv-SE" sz="2800" i="1" dirty="0"/>
              <a:t>alla villkor </a:t>
            </a:r>
            <a:r>
              <a:rPr lang="sv-SE" sz="2800" dirty="0"/>
              <a:t>för arrendet, d.v.s. inga dolda sidoavtal </a:t>
            </a:r>
          </a:p>
          <a:p>
            <a:pPr>
              <a:buFont typeface="Wingdings" pitchFamily="2" charset="2"/>
              <a:buChar char="Ø"/>
            </a:pPr>
            <a:r>
              <a:rPr lang="sv-SE" sz="2800" dirty="0"/>
              <a:t> </a:t>
            </a:r>
            <a:r>
              <a:rPr lang="sv-SE" sz="2800" i="1" dirty="0"/>
              <a:t>Markområdet</a:t>
            </a:r>
            <a:r>
              <a:rPr lang="sv-SE" sz="2800" dirty="0"/>
              <a:t> som arrendet omfattar bör tydligt anges t.ex. på karta </a:t>
            </a:r>
          </a:p>
          <a:p>
            <a:pPr>
              <a:buFont typeface="Wingdings" pitchFamily="2" charset="2"/>
              <a:buChar char="Ø"/>
            </a:pPr>
            <a:r>
              <a:rPr lang="sv-SE" sz="2800" dirty="0"/>
              <a:t> Avtalstid: </a:t>
            </a:r>
          </a:p>
          <a:p>
            <a:pPr lvl="1">
              <a:buFont typeface="Wingdings" pitchFamily="2" charset="2"/>
              <a:buChar char="Ø"/>
            </a:pPr>
            <a:r>
              <a:rPr lang="sv-SE" sz="2800" i="1" dirty="0"/>
              <a:t> minst 5 år </a:t>
            </a:r>
            <a:r>
              <a:rPr lang="sv-SE" sz="2800" dirty="0"/>
              <a:t>och högst 50 år (25 år inom detaljplan) eller </a:t>
            </a:r>
          </a:p>
          <a:p>
            <a:pPr lvl="1">
              <a:buFont typeface="Wingdings" pitchFamily="2" charset="2"/>
              <a:buChar char="Ø"/>
            </a:pPr>
            <a:r>
              <a:rPr lang="sv-SE" sz="3000" dirty="0"/>
              <a:t> på arrendatorns </a:t>
            </a:r>
            <a:r>
              <a:rPr lang="sv-SE" sz="3000" i="1" dirty="0"/>
              <a:t>livstid – obs besittningsskydd</a:t>
            </a:r>
            <a:endParaRPr lang="sv-SE" sz="3000" dirty="0"/>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dirty="0" err="1"/>
              <a:t>Bild</a:t>
            </a:r>
            <a:r>
              <a:rPr lang="en-US" dirty="0"/>
              <a:t> </a:t>
            </a:r>
            <a:fld id="{4FAB73BC-B049-4115-A692-8D63A059BFB8}" type="slidenum">
              <a:rPr lang="en-US" smtClean="0"/>
              <a:pPr/>
              <a:t>7</a:t>
            </a:fld>
            <a:endParaRPr lang="en-US" dirty="0"/>
          </a:p>
        </p:txBody>
      </p:sp>
    </p:spTree>
    <p:extLst>
      <p:ext uri="{BB962C8B-B14F-4D97-AF65-F5344CB8AC3E}">
        <p14:creationId xmlns:p14="http://schemas.microsoft.com/office/powerpoint/2010/main" val="204994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19872" y="228600"/>
            <a:ext cx="9875524" cy="1215926"/>
          </a:xfrm>
        </p:spPr>
        <p:txBody>
          <a:bodyPr>
            <a:normAutofit fontScale="90000"/>
          </a:bodyPr>
          <a:lstStyle/>
          <a:p>
            <a:br>
              <a:rPr lang="sv-SE" dirty="0"/>
            </a:br>
            <a:r>
              <a:rPr lang="sv-SE" dirty="0"/>
              <a:t>Arrendatorns skyldigheter</a:t>
            </a:r>
          </a:p>
        </p:txBody>
      </p:sp>
      <p:sp>
        <p:nvSpPr>
          <p:cNvPr id="3" name="Platshållare för innehåll 2"/>
          <p:cNvSpPr>
            <a:spLocks noGrp="1"/>
          </p:cNvSpPr>
          <p:nvPr>
            <p:ph idx="1"/>
          </p:nvPr>
        </p:nvSpPr>
        <p:spPr>
          <a:xfrm>
            <a:off x="1162876" y="1899428"/>
            <a:ext cx="9872871" cy="3640898"/>
          </a:xfrm>
        </p:spPr>
        <p:txBody>
          <a:bodyPr>
            <a:noAutofit/>
          </a:bodyPr>
          <a:lstStyle/>
          <a:p>
            <a:pPr>
              <a:buFont typeface="Wingdings" pitchFamily="2" charset="2"/>
              <a:buChar char="Ø"/>
            </a:pPr>
            <a:r>
              <a:rPr lang="sv-SE" dirty="0"/>
              <a:t> </a:t>
            </a:r>
            <a:r>
              <a:rPr lang="sv-SE" b="1" dirty="0"/>
              <a:t>Betala arrendeavgiften </a:t>
            </a:r>
            <a:r>
              <a:rPr lang="sv-SE" dirty="0"/>
              <a:t>innan den förfaller till betalning</a:t>
            </a:r>
          </a:p>
          <a:p>
            <a:pPr lvl="1">
              <a:buFont typeface="Wingdings" pitchFamily="2" charset="2"/>
              <a:buChar char="Ø"/>
            </a:pPr>
            <a:r>
              <a:rPr lang="sv-SE" dirty="0"/>
              <a:t>Oavsett om inbetalningskort erhålls eller tvist om storleken föreligger</a:t>
            </a:r>
          </a:p>
          <a:p>
            <a:pPr lvl="1">
              <a:buFont typeface="Wingdings" pitchFamily="2" charset="2"/>
              <a:buChar char="Ø"/>
            </a:pPr>
            <a:r>
              <a:rPr lang="sv-SE" dirty="0"/>
              <a:t>Mycket viktigt att avgiften betalas med rätt belopp i rätt tid!</a:t>
            </a:r>
          </a:p>
          <a:p>
            <a:pPr>
              <a:buFont typeface="Wingdings" pitchFamily="2" charset="2"/>
              <a:buChar char="Ø"/>
            </a:pPr>
            <a:r>
              <a:rPr lang="sv-SE" dirty="0"/>
              <a:t>  </a:t>
            </a:r>
            <a:r>
              <a:rPr lang="sv-SE" b="1" dirty="0"/>
              <a:t>Vårda arrendestället</a:t>
            </a:r>
          </a:p>
          <a:p>
            <a:pPr lvl="1">
              <a:buFont typeface="Wingdings" pitchFamily="2" charset="2"/>
              <a:buChar char="Ø"/>
            </a:pPr>
            <a:r>
              <a:rPr lang="sv-SE" dirty="0"/>
              <a:t> Vårda som om skulle äga, dock ej avverka träd om inte avtalat därom</a:t>
            </a:r>
          </a:p>
          <a:p>
            <a:pPr lvl="1">
              <a:buFont typeface="Wingdings" pitchFamily="2" charset="2"/>
              <a:buChar char="Ø"/>
            </a:pPr>
            <a:r>
              <a:rPr lang="sv-SE" dirty="0"/>
              <a:t> Underrätta jordägaren om risk för eller inträffad skada</a:t>
            </a:r>
          </a:p>
          <a:p>
            <a:pPr>
              <a:buFont typeface="Wingdings" pitchFamily="2" charset="2"/>
              <a:buChar char="Ø"/>
            </a:pPr>
            <a:r>
              <a:rPr lang="sv-SE" dirty="0"/>
              <a:t> Om arrendatorn försummar sina skyldigheter kan jordägaren ha rätt till skadestånd och arrenderätten kan </a:t>
            </a:r>
            <a:r>
              <a:rPr lang="sv-SE" b="1" dirty="0"/>
              <a:t>förverkas</a:t>
            </a:r>
            <a:r>
              <a:rPr lang="sv-SE" dirty="0"/>
              <a:t> (förloras) d.v.s. hävning</a:t>
            </a:r>
          </a:p>
        </p:txBody>
      </p:sp>
      <p:sp>
        <p:nvSpPr>
          <p:cNvPr id="4" name="Platshållare för sidfot 3"/>
          <p:cNvSpPr>
            <a:spLocks noGrp="1"/>
          </p:cNvSpPr>
          <p:nvPr>
            <p:ph type="ftr" sz="quarter" idx="11"/>
          </p:nvPr>
        </p:nvSpPr>
        <p:spPr/>
        <p:txBody>
          <a:bodyPr/>
          <a:lstStyle/>
          <a:p>
            <a:r>
              <a:rPr lang="sv-SE"/>
              <a:t>Advokaten Agneta Gustafsson  seminarium 2018-10-22 </a:t>
            </a:r>
            <a:endParaRPr lang="en-US" dirty="0"/>
          </a:p>
        </p:txBody>
      </p:sp>
      <p:sp>
        <p:nvSpPr>
          <p:cNvPr id="5" name="Platshållare för bildnummer 4"/>
          <p:cNvSpPr>
            <a:spLocks noGrp="1"/>
          </p:cNvSpPr>
          <p:nvPr>
            <p:ph type="sldNum" sz="quarter" idx="12"/>
          </p:nvPr>
        </p:nvSpPr>
        <p:spPr/>
        <p:txBody>
          <a:bodyPr/>
          <a:lstStyle/>
          <a:p>
            <a:r>
              <a:rPr lang="en-US"/>
              <a:t>Bild </a:t>
            </a:r>
            <a:fld id="{4FAB73BC-B049-4115-A692-8D63A059BFB8}" type="slidenum">
              <a:rPr lang="en-US" smtClean="0"/>
              <a:pPr/>
              <a:t>8</a:t>
            </a:fld>
            <a:endParaRPr lang="en-US" dirty="0"/>
          </a:p>
        </p:txBody>
      </p:sp>
    </p:spTree>
    <p:extLst>
      <p:ext uri="{BB962C8B-B14F-4D97-AF65-F5344CB8AC3E}">
        <p14:creationId xmlns:p14="http://schemas.microsoft.com/office/powerpoint/2010/main" val="362093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6CC1F2-03A0-FA47-8408-1E26A6C03A79}"/>
              </a:ext>
            </a:extLst>
          </p:cNvPr>
          <p:cNvSpPr>
            <a:spLocks noGrp="1"/>
          </p:cNvSpPr>
          <p:nvPr>
            <p:ph type="title"/>
          </p:nvPr>
        </p:nvSpPr>
        <p:spPr>
          <a:xfrm>
            <a:off x="3949148" y="-89100"/>
            <a:ext cx="9875520" cy="1356360"/>
          </a:xfrm>
        </p:spPr>
        <p:txBody>
          <a:bodyPr>
            <a:normAutofit fontScale="90000"/>
          </a:bodyPr>
          <a:lstStyle/>
          <a:p>
            <a:r>
              <a:rPr lang="sv-SE" b="1" dirty="0"/>
              <a:t> </a:t>
            </a:r>
            <a:br>
              <a:rPr lang="sv-SE" b="1" dirty="0"/>
            </a:br>
            <a:br>
              <a:rPr lang="sv-SE" b="1" dirty="0"/>
            </a:br>
            <a:r>
              <a:rPr lang="sv-SE" sz="4900" b="1" dirty="0"/>
              <a:t>Grupparbete 1</a:t>
            </a:r>
          </a:p>
        </p:txBody>
      </p:sp>
      <p:sp>
        <p:nvSpPr>
          <p:cNvPr id="3" name="Platshållare för innehåll 2">
            <a:extLst>
              <a:ext uri="{FF2B5EF4-FFF2-40B4-BE49-F238E27FC236}">
                <a16:creationId xmlns:a16="http://schemas.microsoft.com/office/drawing/2014/main" id="{DB71FE5D-1116-D642-A7B0-2F7066B47338}"/>
              </a:ext>
            </a:extLst>
          </p:cNvPr>
          <p:cNvSpPr>
            <a:spLocks noGrp="1"/>
          </p:cNvSpPr>
          <p:nvPr>
            <p:ph idx="1"/>
          </p:nvPr>
        </p:nvSpPr>
        <p:spPr/>
        <p:txBody>
          <a:bodyPr/>
          <a:lstStyle/>
          <a:p>
            <a:endParaRPr lang="sv-SE" dirty="0"/>
          </a:p>
        </p:txBody>
      </p:sp>
      <p:sp>
        <p:nvSpPr>
          <p:cNvPr id="5" name="Platshållare för sidfot 4">
            <a:extLst>
              <a:ext uri="{FF2B5EF4-FFF2-40B4-BE49-F238E27FC236}">
                <a16:creationId xmlns:a16="http://schemas.microsoft.com/office/drawing/2014/main" id="{F4AEE5E6-7553-4A4B-B791-61F9596B9697}"/>
              </a:ext>
            </a:extLst>
          </p:cNvPr>
          <p:cNvSpPr>
            <a:spLocks noGrp="1"/>
          </p:cNvSpPr>
          <p:nvPr>
            <p:ph type="ftr" sz="quarter" idx="11"/>
          </p:nvPr>
        </p:nvSpPr>
        <p:spPr/>
        <p:txBody>
          <a:bodyPr/>
          <a:lstStyle/>
          <a:p>
            <a:r>
              <a:rPr lang="sv-SE"/>
              <a:t>Advokaten Agneta Gustafsson  seminarium 2018-10-22 </a:t>
            </a:r>
            <a:endParaRPr lang="en-US" dirty="0"/>
          </a:p>
        </p:txBody>
      </p:sp>
      <p:sp>
        <p:nvSpPr>
          <p:cNvPr id="6" name="Platshållare för bildnummer 5">
            <a:extLst>
              <a:ext uri="{FF2B5EF4-FFF2-40B4-BE49-F238E27FC236}">
                <a16:creationId xmlns:a16="http://schemas.microsoft.com/office/drawing/2014/main" id="{EFB2F9CD-F7DD-BA4B-948C-B2E787D9FA83}"/>
              </a:ext>
            </a:extLst>
          </p:cNvPr>
          <p:cNvSpPr>
            <a:spLocks noGrp="1"/>
          </p:cNvSpPr>
          <p:nvPr>
            <p:ph type="sldNum" sz="quarter" idx="12"/>
          </p:nvPr>
        </p:nvSpPr>
        <p:spPr/>
        <p:txBody>
          <a:bodyPr/>
          <a:lstStyle/>
          <a:p>
            <a:r>
              <a:rPr lang="en-US"/>
              <a:t>Bild </a:t>
            </a:r>
            <a:fld id="{4FAB73BC-B049-4115-A692-8D63A059BFB8}" type="slidenum">
              <a:rPr lang="en-US" smtClean="0"/>
              <a:pPr/>
              <a:t>9</a:t>
            </a:fld>
            <a:endParaRPr lang="en-US" dirty="0"/>
          </a:p>
        </p:txBody>
      </p:sp>
    </p:spTree>
    <p:extLst>
      <p:ext uri="{BB962C8B-B14F-4D97-AF65-F5344CB8AC3E}">
        <p14:creationId xmlns:p14="http://schemas.microsoft.com/office/powerpoint/2010/main" val="630902588"/>
      </p:ext>
    </p:extLst>
  </p:cSld>
  <p:clrMapOvr>
    <a:masterClrMapping/>
  </p:clrMapOvr>
</p:sld>
</file>

<file path=ppt/theme/theme1.xml><?xml version="1.0" encoding="utf-8"?>
<a:theme xmlns:a="http://schemas.openxmlformats.org/drawingml/2006/main" name="BARO - Grund">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RO - mall.potx" id="{22F92086-9A5C-450C-AB0E-F92139FCAD95}" vid="{61F1C45B-3D9B-4622-85A2-071F0DCBD20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pptA889.tmp</Template>
  <TotalTime>2308</TotalTime>
  <Words>1854</Words>
  <Application>Microsoft Macintosh PowerPoint</Application>
  <PresentationFormat>Bredbild</PresentationFormat>
  <Paragraphs>241</Paragraphs>
  <Slides>25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Calibri</vt:lpstr>
      <vt:lpstr>Corbel</vt:lpstr>
      <vt:lpstr>Wingdings</vt:lpstr>
      <vt:lpstr>BARO - Grund</vt:lpstr>
      <vt:lpstr>Bostadsarrende 2018-10-22</vt:lpstr>
      <vt:lpstr>Bostadsarrendatorernas riksorganisation</vt:lpstr>
      <vt:lpstr>forts. BARO</vt:lpstr>
      <vt:lpstr>BARO verkar bland annat för</vt:lpstr>
      <vt:lpstr>Vad är ett bostadsarrende?</vt:lpstr>
      <vt:lpstr>Bostadsarrendators besittningsskydd</vt:lpstr>
      <vt:lpstr>Bostadsarrendeavtalet</vt:lpstr>
      <vt:lpstr> Arrendatorns skyldigheter</vt:lpstr>
      <vt:lpstr>   Grupparbete 1</vt:lpstr>
      <vt:lpstr>Överlåtelse av arrenderätten, 10 kap 7 § JB</vt:lpstr>
      <vt:lpstr>Hembud</vt:lpstr>
      <vt:lpstr>Överlåtelse av arrenderätt och hembud</vt:lpstr>
      <vt:lpstr> Grupparbete 1</vt:lpstr>
      <vt:lpstr>   </vt:lpstr>
      <vt:lpstr>Begäran om ändrade avtalsvillkor</vt:lpstr>
      <vt:lpstr>Skälig arrendeavgift enligt 10 kap 6 § JB</vt:lpstr>
      <vt:lpstr>forts. Skälig arrendeavgift med hänsyn till värdet för arrendatorn,  det individuella avtalets innehåll och omständigheterna i det enskilda fallet </vt:lpstr>
      <vt:lpstr>forts. Skälig arrendeavgift med hänsyn till värdet för arrendatorn,  det individuella avtalets innehåll och omständigheterna i det enskilda fallet </vt:lpstr>
      <vt:lpstr>  forts. Skälig arrendeavgift med hänsyn till värdet för arrendatorn, det                    individuella avtalets innehåll och omständigheterna i det enskilda fallet   </vt:lpstr>
      <vt:lpstr> Arrendenämnden</vt:lpstr>
      <vt:lpstr>forts. Prövning i Arrendenämnden</vt:lpstr>
      <vt:lpstr> Arrendetvister löses genom</vt:lpstr>
      <vt:lpstr>Kostnader för juridiskt biträde</vt:lpstr>
      <vt:lpstr>Grupparbete 2</vt:lpstr>
      <vt:lpstr>Grupparbete 2</vt:lpstr>
    </vt:vector>
  </TitlesOfParts>
  <Company>BARO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Bostadsarrendatorernas riksorganisation (BARO)</dc:title>
  <dc:creator>Nilsson, Ulf</dc:creator>
  <cp:lastModifiedBy>Notarie Nyman Wergens</cp:lastModifiedBy>
  <cp:revision>86</cp:revision>
  <cp:lastPrinted>2018-02-22T08:46:57Z</cp:lastPrinted>
  <dcterms:created xsi:type="dcterms:W3CDTF">2015-12-14T14:21:59Z</dcterms:created>
  <dcterms:modified xsi:type="dcterms:W3CDTF">2018-10-18T06:40:07Z</dcterms:modified>
</cp:coreProperties>
</file>